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3" r:id="rId3"/>
    <p:sldId id="274" r:id="rId4"/>
    <p:sldId id="314" r:id="rId5"/>
    <p:sldId id="275" r:id="rId6"/>
    <p:sldId id="276" r:id="rId7"/>
    <p:sldId id="277" r:id="rId8"/>
    <p:sldId id="278" r:id="rId9"/>
    <p:sldId id="279" r:id="rId10"/>
    <p:sldId id="280" r:id="rId11"/>
    <p:sldId id="298" r:id="rId12"/>
    <p:sldId id="257" r:id="rId13"/>
    <p:sldId id="311" r:id="rId14"/>
    <p:sldId id="258" r:id="rId15"/>
    <p:sldId id="286" r:id="rId16"/>
    <p:sldId id="299" r:id="rId17"/>
    <p:sldId id="287" r:id="rId18"/>
    <p:sldId id="301" r:id="rId19"/>
    <p:sldId id="291" r:id="rId20"/>
    <p:sldId id="313" r:id="rId21"/>
    <p:sldId id="304" r:id="rId22"/>
    <p:sldId id="308" r:id="rId23"/>
    <p:sldId id="306" r:id="rId24"/>
    <p:sldId id="310" r:id="rId25"/>
    <p:sldId id="300" r:id="rId26"/>
    <p:sldId id="312" r:id="rId27"/>
    <p:sldId id="315"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AE68"/>
    <a:srgbClr val="BF9E5D"/>
    <a:srgbClr val="A2525B"/>
    <a:srgbClr val="874255"/>
    <a:srgbClr val="8D3E54"/>
    <a:srgbClr val="7027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9" autoAdjust="0"/>
    <p:restoredTop sz="94660"/>
  </p:normalViewPr>
  <p:slideViewPr>
    <p:cSldViewPr snapToGrid="0" showGuides="1">
      <p:cViewPr varScale="1">
        <p:scale>
          <a:sx n="72" d="100"/>
          <a:sy n="72" d="100"/>
        </p:scale>
        <p:origin x="1027" y="3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AE64B43-3E3E-4789-8DB7-194F44668DC0}" type="datetimeFigureOut">
              <a:rPr lang="en-US" smtClean="0"/>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5CC099-F65E-4621-AC5E-A21459248B67}" type="slidenum">
              <a:rPr lang="en-US" smtClean="0"/>
              <a:t>‹#›</a:t>
            </a:fld>
            <a:endParaRPr lang="en-US"/>
          </a:p>
        </p:txBody>
      </p:sp>
    </p:spTree>
    <p:extLst>
      <p:ext uri="{BB962C8B-B14F-4D97-AF65-F5344CB8AC3E}">
        <p14:creationId xmlns:p14="http://schemas.microsoft.com/office/powerpoint/2010/main" val="4247579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E64B43-3E3E-4789-8DB7-194F44668DC0}" type="datetimeFigureOut">
              <a:rPr lang="en-US" smtClean="0"/>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5CC099-F65E-4621-AC5E-A21459248B67}" type="slidenum">
              <a:rPr lang="en-US" smtClean="0"/>
              <a:t>‹#›</a:t>
            </a:fld>
            <a:endParaRPr lang="en-US"/>
          </a:p>
        </p:txBody>
      </p:sp>
    </p:spTree>
    <p:extLst>
      <p:ext uri="{BB962C8B-B14F-4D97-AF65-F5344CB8AC3E}">
        <p14:creationId xmlns:p14="http://schemas.microsoft.com/office/powerpoint/2010/main" val="3793049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E64B43-3E3E-4789-8DB7-194F44668DC0}" type="datetimeFigureOut">
              <a:rPr lang="en-US" smtClean="0"/>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5CC099-F65E-4621-AC5E-A21459248B67}" type="slidenum">
              <a:rPr lang="en-US" smtClean="0"/>
              <a:t>‹#›</a:t>
            </a:fld>
            <a:endParaRPr lang="en-US"/>
          </a:p>
        </p:txBody>
      </p:sp>
    </p:spTree>
    <p:extLst>
      <p:ext uri="{BB962C8B-B14F-4D97-AF65-F5344CB8AC3E}">
        <p14:creationId xmlns:p14="http://schemas.microsoft.com/office/powerpoint/2010/main" val="81216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182688" y="2017713"/>
            <a:ext cx="3810000" cy="4114800"/>
          </a:xfrm>
        </p:spPr>
        <p:txBody>
          <a:bodyPr/>
          <a:lstStyle/>
          <a:p>
            <a:pPr lvl="0"/>
            <a:endParaRPr lang="en-US" noProof="0" smtClean="0"/>
          </a:p>
        </p:txBody>
      </p:sp>
      <p:sp>
        <p:nvSpPr>
          <p:cNvPr id="4" name="Text Placeholder 3"/>
          <p:cNvSpPr>
            <a:spLocks noGrp="1"/>
          </p:cNvSpPr>
          <p:nvPr>
            <p:ph type="body"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F27F3D39-68C3-40DE-82FC-D379E68554C6}" type="slidenum">
              <a:rPr lang="en-US" altLang="en-US"/>
              <a:pPr/>
              <a:t>‹#›</a:t>
            </a:fld>
            <a:endParaRPr lang="en-US" altLang="en-US"/>
          </a:p>
        </p:txBody>
      </p:sp>
    </p:spTree>
    <p:extLst>
      <p:ext uri="{BB962C8B-B14F-4D97-AF65-F5344CB8AC3E}">
        <p14:creationId xmlns:p14="http://schemas.microsoft.com/office/powerpoint/2010/main" val="1750883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E64B43-3E3E-4789-8DB7-194F44668DC0}" type="datetimeFigureOut">
              <a:rPr lang="en-US" smtClean="0"/>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5CC099-F65E-4621-AC5E-A21459248B67}" type="slidenum">
              <a:rPr lang="en-US" smtClean="0"/>
              <a:t>‹#›</a:t>
            </a:fld>
            <a:endParaRPr lang="en-US"/>
          </a:p>
        </p:txBody>
      </p:sp>
    </p:spTree>
    <p:extLst>
      <p:ext uri="{BB962C8B-B14F-4D97-AF65-F5344CB8AC3E}">
        <p14:creationId xmlns:p14="http://schemas.microsoft.com/office/powerpoint/2010/main" val="3537660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E64B43-3E3E-4789-8DB7-194F44668DC0}" type="datetimeFigureOut">
              <a:rPr lang="en-US" smtClean="0"/>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5CC099-F65E-4621-AC5E-A21459248B67}" type="slidenum">
              <a:rPr lang="en-US" smtClean="0"/>
              <a:t>‹#›</a:t>
            </a:fld>
            <a:endParaRPr lang="en-US"/>
          </a:p>
        </p:txBody>
      </p:sp>
    </p:spTree>
    <p:extLst>
      <p:ext uri="{BB962C8B-B14F-4D97-AF65-F5344CB8AC3E}">
        <p14:creationId xmlns:p14="http://schemas.microsoft.com/office/powerpoint/2010/main" val="3950679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AE64B43-3E3E-4789-8DB7-194F44668DC0}" type="datetimeFigureOut">
              <a:rPr lang="en-US" smtClean="0"/>
              <a:t>3/6/2017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5CC099-F65E-4621-AC5E-A21459248B67}" type="slidenum">
              <a:rPr lang="en-US" smtClean="0"/>
              <a:t>‹#›</a:t>
            </a:fld>
            <a:endParaRPr lang="en-US"/>
          </a:p>
        </p:txBody>
      </p:sp>
    </p:spTree>
    <p:extLst>
      <p:ext uri="{BB962C8B-B14F-4D97-AF65-F5344CB8AC3E}">
        <p14:creationId xmlns:p14="http://schemas.microsoft.com/office/powerpoint/2010/main" val="2759454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AE64B43-3E3E-4789-8DB7-194F44668DC0}" type="datetimeFigureOut">
              <a:rPr lang="en-US" smtClean="0"/>
              <a:t>3/6/2017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5CC099-F65E-4621-AC5E-A21459248B67}" type="slidenum">
              <a:rPr lang="en-US" smtClean="0"/>
              <a:t>‹#›</a:t>
            </a:fld>
            <a:endParaRPr lang="en-US"/>
          </a:p>
        </p:txBody>
      </p:sp>
    </p:spTree>
    <p:extLst>
      <p:ext uri="{BB962C8B-B14F-4D97-AF65-F5344CB8AC3E}">
        <p14:creationId xmlns:p14="http://schemas.microsoft.com/office/powerpoint/2010/main" val="886281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E64B43-3E3E-4789-8DB7-194F44668DC0}" type="datetimeFigureOut">
              <a:rPr lang="en-US" smtClean="0"/>
              <a:t>3/6/2017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5CC099-F65E-4621-AC5E-A21459248B67}" type="slidenum">
              <a:rPr lang="en-US" smtClean="0"/>
              <a:t>‹#›</a:t>
            </a:fld>
            <a:endParaRPr lang="en-US"/>
          </a:p>
        </p:txBody>
      </p:sp>
    </p:spTree>
    <p:extLst>
      <p:ext uri="{BB962C8B-B14F-4D97-AF65-F5344CB8AC3E}">
        <p14:creationId xmlns:p14="http://schemas.microsoft.com/office/powerpoint/2010/main" val="281781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E64B43-3E3E-4789-8DB7-194F44668DC0}" type="datetimeFigureOut">
              <a:rPr lang="en-US" smtClean="0"/>
              <a:t>3/6/2017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5CC099-F65E-4621-AC5E-A21459248B67}" type="slidenum">
              <a:rPr lang="en-US" smtClean="0"/>
              <a:t>‹#›</a:t>
            </a:fld>
            <a:endParaRPr lang="en-US"/>
          </a:p>
        </p:txBody>
      </p:sp>
    </p:spTree>
    <p:extLst>
      <p:ext uri="{BB962C8B-B14F-4D97-AF65-F5344CB8AC3E}">
        <p14:creationId xmlns:p14="http://schemas.microsoft.com/office/powerpoint/2010/main" val="2085735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E64B43-3E3E-4789-8DB7-194F44668DC0}" type="datetimeFigureOut">
              <a:rPr lang="en-US" smtClean="0"/>
              <a:t>3/6/2017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5CC099-F65E-4621-AC5E-A21459248B67}" type="slidenum">
              <a:rPr lang="en-US" smtClean="0"/>
              <a:t>‹#›</a:t>
            </a:fld>
            <a:endParaRPr lang="en-US"/>
          </a:p>
        </p:txBody>
      </p:sp>
    </p:spTree>
    <p:extLst>
      <p:ext uri="{BB962C8B-B14F-4D97-AF65-F5344CB8AC3E}">
        <p14:creationId xmlns:p14="http://schemas.microsoft.com/office/powerpoint/2010/main" val="2361476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E64B43-3E3E-4789-8DB7-194F44668DC0}" type="datetimeFigureOut">
              <a:rPr lang="en-US" smtClean="0"/>
              <a:t>3/6/2017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5CC099-F65E-4621-AC5E-A21459248B67}" type="slidenum">
              <a:rPr lang="en-US" smtClean="0"/>
              <a:t>‹#›</a:t>
            </a:fld>
            <a:endParaRPr lang="en-US"/>
          </a:p>
        </p:txBody>
      </p:sp>
    </p:spTree>
    <p:extLst>
      <p:ext uri="{BB962C8B-B14F-4D97-AF65-F5344CB8AC3E}">
        <p14:creationId xmlns:p14="http://schemas.microsoft.com/office/powerpoint/2010/main" val="2908219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E64B43-3E3E-4789-8DB7-194F44668DC0}" type="datetimeFigureOut">
              <a:rPr lang="en-US" smtClean="0"/>
              <a:t>3/6/2017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5CC099-F65E-4621-AC5E-A21459248B67}" type="slidenum">
              <a:rPr lang="en-US" smtClean="0"/>
              <a:t>‹#›</a:t>
            </a:fld>
            <a:endParaRPr lang="en-US"/>
          </a:p>
        </p:txBody>
      </p:sp>
    </p:spTree>
    <p:extLst>
      <p:ext uri="{BB962C8B-B14F-4D97-AF65-F5344CB8AC3E}">
        <p14:creationId xmlns:p14="http://schemas.microsoft.com/office/powerpoint/2010/main" val="21303842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6348" y="0"/>
            <a:ext cx="5065219" cy="6858000"/>
          </a:xfrm>
          <a:prstGeom prst="rect">
            <a:avLst/>
          </a:prstGeom>
        </p:spPr>
      </p:pic>
    </p:spTree>
    <p:extLst>
      <p:ext uri="{BB962C8B-B14F-4D97-AF65-F5344CB8AC3E}">
        <p14:creationId xmlns:p14="http://schemas.microsoft.com/office/powerpoint/2010/main" val="12398432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0457"/>
            <a:ext cx="9144000" cy="1134823"/>
          </a:xfrm>
          <a:prstGeom prst="rect">
            <a:avLst/>
          </a:prstGeom>
          <a:solidFill>
            <a:srgbClr val="7027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3888" y="-125963"/>
            <a:ext cx="6996223" cy="1200329"/>
          </a:xfrm>
          <a:prstGeom prst="rect">
            <a:avLst/>
          </a:prstGeom>
        </p:spPr>
        <p:txBody>
          <a:bodyPr wrap="square">
            <a:spAutoFit/>
          </a:bodyPr>
          <a:lstStyle/>
          <a:p>
            <a:pPr algn="ctr"/>
            <a:r>
              <a:rPr lang="en-US" sz="3600" b="1" dirty="0" smtClean="0">
                <a:effectLst/>
                <a:latin typeface="Calibri" panose="020F0502020204030204" pitchFamily="34" charset="0"/>
                <a:ea typeface="Calibri" panose="020F0502020204030204" pitchFamily="34" charset="0"/>
              </a:rPr>
              <a:t>Introduction to Philosophy</a:t>
            </a:r>
          </a:p>
          <a:p>
            <a:pPr algn="ctr"/>
            <a:r>
              <a:rPr lang="en-US" sz="3600" b="1" dirty="0" smtClean="0">
                <a:latin typeface="Calibri" panose="020F0502020204030204" pitchFamily="34" charset="0"/>
              </a:rPr>
              <a:t>Plato’s </a:t>
            </a:r>
            <a:r>
              <a:rPr lang="en-US" sz="3600" b="1" i="1" dirty="0" smtClean="0">
                <a:latin typeface="Calibri" panose="020F0502020204030204" pitchFamily="34" charset="0"/>
              </a:rPr>
              <a:t>Republic</a:t>
            </a:r>
            <a:endParaRPr lang="en-US" sz="3600" b="1" i="1" dirty="0"/>
          </a:p>
        </p:txBody>
      </p:sp>
      <p:sp>
        <p:nvSpPr>
          <p:cNvPr id="10" name="Rectangle 9"/>
          <p:cNvSpPr/>
          <p:nvPr/>
        </p:nvSpPr>
        <p:spPr>
          <a:xfrm>
            <a:off x="2374" y="1129846"/>
            <a:ext cx="3160812" cy="484422"/>
          </a:xfrm>
          <a:prstGeom prst="rect">
            <a:avLst/>
          </a:prstGeom>
          <a:solidFill>
            <a:srgbClr val="A25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5431" y="1089951"/>
            <a:ext cx="3147755" cy="584775"/>
          </a:xfrm>
          <a:prstGeom prst="rect">
            <a:avLst/>
          </a:prstGeom>
        </p:spPr>
        <p:txBody>
          <a:bodyPr wrap="square">
            <a:spAutoFit/>
          </a:bodyPr>
          <a:lstStyle/>
          <a:p>
            <a:pPr algn="ctr"/>
            <a:r>
              <a:rPr lang="en-US" sz="3200" b="1" dirty="0" smtClean="0">
                <a:latin typeface="Calibri" panose="020F0502020204030204" pitchFamily="34" charset="0"/>
                <a:ea typeface="Calibri" panose="020F0502020204030204" pitchFamily="34" charset="0"/>
              </a:rPr>
              <a:t>Greek Philosophy</a:t>
            </a:r>
            <a:endParaRPr lang="en-US" sz="3200" b="1" dirty="0" smtClean="0">
              <a:effectLst/>
              <a:latin typeface="Calibri" panose="020F0502020204030204" pitchFamily="34" charset="0"/>
              <a:ea typeface="Calibri" panose="020F0502020204030204" pitchFamily="34" charset="0"/>
            </a:endParaRPr>
          </a:p>
        </p:txBody>
      </p:sp>
      <p:pic>
        <p:nvPicPr>
          <p:cNvPr id="2050" name="Picture 2" descr="https://upload.wikimedia.org/wikipedia/en/timeline/c6ed5c9a60ad998b8a7323ff43e6eae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9" y="2549045"/>
            <a:ext cx="7620000" cy="3286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69034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0457"/>
            <a:ext cx="9144000" cy="1134823"/>
          </a:xfrm>
          <a:prstGeom prst="rect">
            <a:avLst/>
          </a:prstGeom>
          <a:solidFill>
            <a:srgbClr val="7027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73888" y="-125963"/>
            <a:ext cx="6996223" cy="1200329"/>
          </a:xfrm>
          <a:prstGeom prst="rect">
            <a:avLst/>
          </a:prstGeom>
        </p:spPr>
        <p:txBody>
          <a:bodyPr wrap="square">
            <a:spAutoFit/>
          </a:bodyPr>
          <a:lstStyle/>
          <a:p>
            <a:pPr algn="ctr"/>
            <a:r>
              <a:rPr lang="en-US" sz="3600" b="1" dirty="0" smtClean="0">
                <a:effectLst/>
                <a:latin typeface="Calibri" panose="020F0502020204030204" pitchFamily="34" charset="0"/>
                <a:ea typeface="Calibri" panose="020F0502020204030204" pitchFamily="34" charset="0"/>
              </a:rPr>
              <a:t>Introduction to Philosophy</a:t>
            </a:r>
          </a:p>
          <a:p>
            <a:pPr algn="ctr"/>
            <a:r>
              <a:rPr lang="en-US" sz="3600" b="1" dirty="0" smtClean="0">
                <a:latin typeface="Calibri" panose="020F0502020204030204" pitchFamily="34" charset="0"/>
              </a:rPr>
              <a:t>Plato’s </a:t>
            </a:r>
            <a:r>
              <a:rPr lang="en-US" sz="3600" b="1" i="1" dirty="0" smtClean="0">
                <a:latin typeface="Calibri" panose="020F0502020204030204" pitchFamily="34" charset="0"/>
              </a:rPr>
              <a:t>Republic</a:t>
            </a:r>
            <a:endParaRPr lang="en-US" sz="3600" b="1" i="1" dirty="0"/>
          </a:p>
        </p:txBody>
      </p:sp>
      <p:sp>
        <p:nvSpPr>
          <p:cNvPr id="6" name="Rectangle 5"/>
          <p:cNvSpPr/>
          <p:nvPr/>
        </p:nvSpPr>
        <p:spPr>
          <a:xfrm>
            <a:off x="2374" y="1129846"/>
            <a:ext cx="3160812" cy="484422"/>
          </a:xfrm>
          <a:prstGeom prst="rect">
            <a:avLst/>
          </a:prstGeom>
          <a:solidFill>
            <a:srgbClr val="A25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431" y="1089951"/>
            <a:ext cx="3147755" cy="584775"/>
          </a:xfrm>
          <a:prstGeom prst="rect">
            <a:avLst/>
          </a:prstGeom>
        </p:spPr>
        <p:txBody>
          <a:bodyPr wrap="square">
            <a:spAutoFit/>
          </a:bodyPr>
          <a:lstStyle/>
          <a:p>
            <a:pPr algn="ctr"/>
            <a:r>
              <a:rPr lang="en-US" sz="3200" b="1" dirty="0" smtClean="0">
                <a:latin typeface="Calibri" panose="020F0502020204030204" pitchFamily="34" charset="0"/>
                <a:ea typeface="Calibri" panose="020F0502020204030204" pitchFamily="34" charset="0"/>
              </a:rPr>
              <a:t>Greek Philosophy</a:t>
            </a:r>
            <a:endParaRPr lang="en-US" sz="3200" b="1" dirty="0" smtClean="0">
              <a:effectLst/>
              <a:latin typeface="Calibri" panose="020F0502020204030204" pitchFamily="34" charset="0"/>
              <a:ea typeface="Calibri" panose="020F0502020204030204" pitchFamily="34" charset="0"/>
            </a:endParaRPr>
          </a:p>
        </p:txBody>
      </p:sp>
      <p:sp>
        <p:nvSpPr>
          <p:cNvPr id="8" name="Rectangle 7"/>
          <p:cNvSpPr/>
          <p:nvPr/>
        </p:nvSpPr>
        <p:spPr>
          <a:xfrm>
            <a:off x="0" y="1669748"/>
            <a:ext cx="1230799" cy="340241"/>
          </a:xfrm>
          <a:prstGeom prst="rect">
            <a:avLst/>
          </a:prstGeom>
          <a:solidFill>
            <a:srgbClr val="BF9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1507" y="1654163"/>
            <a:ext cx="1159292" cy="369332"/>
          </a:xfrm>
          <a:prstGeom prst="rect">
            <a:avLst/>
          </a:prstGeom>
        </p:spPr>
        <p:txBody>
          <a:bodyPr wrap="none">
            <a:spAutoFit/>
          </a:bodyPr>
          <a:lstStyle/>
          <a:p>
            <a:r>
              <a:rPr lang="en-US" b="1" dirty="0" smtClean="0">
                <a:solidFill>
                  <a:srgbClr val="252525"/>
                </a:solidFill>
                <a:latin typeface="Arial" panose="020B0604020202020204" pitchFamily="34" charset="0"/>
              </a:rPr>
              <a:t>Socrates</a:t>
            </a:r>
            <a:endParaRPr lang="en-US" dirty="0"/>
          </a:p>
        </p:txBody>
      </p:sp>
      <p:pic>
        <p:nvPicPr>
          <p:cNvPr id="10" name="Picture 5" descr="socrates_louv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2205" y="1614268"/>
            <a:ext cx="2916237" cy="46482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7"/>
          <p:cNvSpPr txBox="1">
            <a:spLocks noChangeArrowheads="1"/>
          </p:cNvSpPr>
          <p:nvPr/>
        </p:nvSpPr>
        <p:spPr>
          <a:xfrm>
            <a:off x="71507" y="5469589"/>
            <a:ext cx="5647660" cy="1724554"/>
          </a:xfrm>
          <a:prstGeom prst="rect">
            <a:avLst/>
          </a:prstGeom>
          <a:no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ct val="50000"/>
              </a:spcBef>
              <a:buFontTx/>
              <a:buNone/>
            </a:pPr>
            <a:r>
              <a:rPr lang="en-US" altLang="en-US" sz="2800" dirty="0" smtClean="0"/>
              <a:t>“The unexamined life is not worth living.”</a:t>
            </a:r>
            <a:endParaRPr lang="en-US" altLang="en-US" sz="1000" dirty="0"/>
          </a:p>
        </p:txBody>
      </p:sp>
      <p:sp>
        <p:nvSpPr>
          <p:cNvPr id="12" name="Text Box 7"/>
          <p:cNvSpPr txBox="1">
            <a:spLocks noChangeArrowheads="1"/>
          </p:cNvSpPr>
          <p:nvPr/>
        </p:nvSpPr>
        <p:spPr>
          <a:xfrm>
            <a:off x="150368" y="2563294"/>
            <a:ext cx="5647660" cy="2279644"/>
          </a:xfrm>
          <a:prstGeom prst="rect">
            <a:avLst/>
          </a:prstGeom>
          <a:no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en-US" sz="2800" dirty="0" smtClean="0"/>
              <a:t>“</a:t>
            </a:r>
            <a:r>
              <a:rPr lang="en-US" sz="2800" dirty="0"/>
              <a:t>True knowledge </a:t>
            </a:r>
            <a:r>
              <a:rPr lang="en-US" sz="2800" dirty="0" smtClean="0"/>
              <a:t>consists </a:t>
            </a:r>
            <a:r>
              <a:rPr lang="en-US" sz="2800" dirty="0"/>
              <a:t>in knowing that you know nothing</a:t>
            </a:r>
            <a:r>
              <a:rPr lang="en-US" sz="2800" dirty="0" smtClean="0"/>
              <a:t>.”</a:t>
            </a:r>
            <a:endParaRPr lang="en-US" altLang="en-US" sz="900" dirty="0"/>
          </a:p>
        </p:txBody>
      </p:sp>
      <p:sp>
        <p:nvSpPr>
          <p:cNvPr id="14" name="Rectangle 13"/>
          <p:cNvSpPr/>
          <p:nvPr/>
        </p:nvSpPr>
        <p:spPr>
          <a:xfrm>
            <a:off x="405367" y="3938368"/>
            <a:ext cx="5284382" cy="2474711"/>
          </a:xfrm>
          <a:prstGeom prst="rect">
            <a:avLst/>
          </a:prstGeom>
        </p:spPr>
        <p:txBody>
          <a:bodyPr wrap="square">
            <a:spAutoFit/>
          </a:bodyPr>
          <a:lstStyle/>
          <a:p>
            <a:pPr algn="ctr"/>
            <a:r>
              <a:rPr lang="en-US" sz="2800" dirty="0" smtClean="0">
                <a:solidFill>
                  <a:srgbClr val="222222"/>
                </a:solidFill>
              </a:rPr>
              <a:t>“I </a:t>
            </a:r>
            <a:r>
              <a:rPr lang="en-US" sz="2800" dirty="0">
                <a:solidFill>
                  <a:srgbClr val="222222"/>
                </a:solidFill>
              </a:rPr>
              <a:t>cannot teach anybody anything, I can only make them think</a:t>
            </a:r>
            <a:r>
              <a:rPr lang="en-US" sz="2800" dirty="0" smtClean="0">
                <a:solidFill>
                  <a:srgbClr val="222222"/>
                </a:solidFill>
              </a:rPr>
              <a:t>.”</a:t>
            </a:r>
            <a:endParaRPr lang="en-US" sz="2800" dirty="0"/>
          </a:p>
        </p:txBody>
      </p:sp>
    </p:spTree>
    <p:extLst>
      <p:ext uri="{BB962C8B-B14F-4D97-AF65-F5344CB8AC3E}">
        <p14:creationId xmlns:p14="http://schemas.microsoft.com/office/powerpoint/2010/main" val="356115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32145" y="2466752"/>
            <a:ext cx="5291470" cy="454541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altLang="en-US" sz="2800" dirty="0" smtClean="0"/>
              <a:t>Left no writing</a:t>
            </a:r>
          </a:p>
          <a:p>
            <a:pPr algn="l"/>
            <a:r>
              <a:rPr lang="en-US" altLang="en-US" sz="2800" dirty="0" smtClean="0"/>
              <a:t>Dialectic method </a:t>
            </a:r>
          </a:p>
          <a:p>
            <a:pPr algn="l"/>
            <a:r>
              <a:rPr lang="en-US" altLang="en-US" sz="2000" dirty="0" smtClean="0"/>
              <a:t>(Conversational/Based upon reason and logic)</a:t>
            </a:r>
          </a:p>
          <a:p>
            <a:pPr algn="l"/>
            <a:r>
              <a:rPr lang="en-US" altLang="en-US" sz="2800" dirty="0" smtClean="0"/>
              <a:t>Argued against relativism</a:t>
            </a:r>
          </a:p>
          <a:p>
            <a:pPr algn="l"/>
            <a:r>
              <a:rPr lang="en-US" altLang="en-US" sz="2800" dirty="0" smtClean="0"/>
              <a:t>Popular among the youth</a:t>
            </a:r>
          </a:p>
          <a:p>
            <a:pPr algn="l"/>
            <a:r>
              <a:rPr lang="en-US" altLang="en-US" sz="2800" dirty="0" smtClean="0"/>
              <a:t>Placed on trial for impiety and corrupting the youth</a:t>
            </a:r>
          </a:p>
          <a:p>
            <a:pPr algn="l"/>
            <a:r>
              <a:rPr lang="en-US" altLang="en-US" sz="2800" dirty="0" smtClean="0"/>
              <a:t>Was executed in 399 – drank poison hemlock</a:t>
            </a:r>
            <a:endParaRPr lang="en-US" altLang="en-US" sz="2800" dirty="0"/>
          </a:p>
        </p:txBody>
      </p:sp>
      <p:pic>
        <p:nvPicPr>
          <p:cNvPr id="3" name="Picture 5" descr="socrates_louv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0819" y="1834115"/>
            <a:ext cx="2916237" cy="4648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60457"/>
            <a:ext cx="9144000" cy="1134823"/>
          </a:xfrm>
          <a:prstGeom prst="rect">
            <a:avLst/>
          </a:prstGeom>
          <a:solidFill>
            <a:srgbClr val="7027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73888" y="-125963"/>
            <a:ext cx="6996223" cy="1200329"/>
          </a:xfrm>
          <a:prstGeom prst="rect">
            <a:avLst/>
          </a:prstGeom>
        </p:spPr>
        <p:txBody>
          <a:bodyPr wrap="square">
            <a:spAutoFit/>
          </a:bodyPr>
          <a:lstStyle/>
          <a:p>
            <a:pPr algn="ctr"/>
            <a:r>
              <a:rPr lang="en-US" sz="3600" b="1" dirty="0" smtClean="0">
                <a:effectLst/>
                <a:latin typeface="Calibri" panose="020F0502020204030204" pitchFamily="34" charset="0"/>
                <a:ea typeface="Calibri" panose="020F0502020204030204" pitchFamily="34" charset="0"/>
              </a:rPr>
              <a:t>Introduction to Philosophy</a:t>
            </a:r>
          </a:p>
          <a:p>
            <a:pPr algn="ctr"/>
            <a:r>
              <a:rPr lang="en-US" sz="3600" b="1" dirty="0" smtClean="0">
                <a:latin typeface="Calibri" panose="020F0502020204030204" pitchFamily="34" charset="0"/>
              </a:rPr>
              <a:t>Plato’s </a:t>
            </a:r>
            <a:r>
              <a:rPr lang="en-US" sz="3600" b="1" i="1" dirty="0" smtClean="0">
                <a:latin typeface="Calibri" panose="020F0502020204030204" pitchFamily="34" charset="0"/>
              </a:rPr>
              <a:t>Republic</a:t>
            </a:r>
            <a:endParaRPr lang="en-US" sz="3600" b="1" i="1" dirty="0"/>
          </a:p>
        </p:txBody>
      </p:sp>
      <p:sp>
        <p:nvSpPr>
          <p:cNvPr id="7" name="Rectangle 6"/>
          <p:cNvSpPr/>
          <p:nvPr/>
        </p:nvSpPr>
        <p:spPr>
          <a:xfrm>
            <a:off x="2374" y="1129846"/>
            <a:ext cx="3160812" cy="484422"/>
          </a:xfrm>
          <a:prstGeom prst="rect">
            <a:avLst/>
          </a:prstGeom>
          <a:solidFill>
            <a:srgbClr val="A25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431" y="1089951"/>
            <a:ext cx="3147755" cy="584775"/>
          </a:xfrm>
          <a:prstGeom prst="rect">
            <a:avLst/>
          </a:prstGeom>
        </p:spPr>
        <p:txBody>
          <a:bodyPr wrap="square">
            <a:spAutoFit/>
          </a:bodyPr>
          <a:lstStyle/>
          <a:p>
            <a:pPr algn="ctr"/>
            <a:r>
              <a:rPr lang="en-US" sz="3200" b="1" dirty="0" smtClean="0">
                <a:latin typeface="Calibri" panose="020F0502020204030204" pitchFamily="34" charset="0"/>
                <a:ea typeface="Calibri" panose="020F0502020204030204" pitchFamily="34" charset="0"/>
              </a:rPr>
              <a:t>Greek Philosophy</a:t>
            </a:r>
            <a:endParaRPr lang="en-US" sz="3200" b="1" dirty="0" smtClean="0">
              <a:effectLst/>
              <a:latin typeface="Calibri" panose="020F0502020204030204" pitchFamily="34" charset="0"/>
              <a:ea typeface="Calibri" panose="020F0502020204030204" pitchFamily="34" charset="0"/>
            </a:endParaRPr>
          </a:p>
        </p:txBody>
      </p:sp>
      <p:sp>
        <p:nvSpPr>
          <p:cNvPr id="9" name="Rectangle 8"/>
          <p:cNvSpPr/>
          <p:nvPr/>
        </p:nvSpPr>
        <p:spPr>
          <a:xfrm>
            <a:off x="0" y="1669748"/>
            <a:ext cx="1230799" cy="340241"/>
          </a:xfrm>
          <a:prstGeom prst="rect">
            <a:avLst/>
          </a:prstGeom>
          <a:solidFill>
            <a:srgbClr val="BF9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1507" y="1654163"/>
            <a:ext cx="1159292" cy="369332"/>
          </a:xfrm>
          <a:prstGeom prst="rect">
            <a:avLst/>
          </a:prstGeom>
        </p:spPr>
        <p:txBody>
          <a:bodyPr wrap="none">
            <a:spAutoFit/>
          </a:bodyPr>
          <a:lstStyle/>
          <a:p>
            <a:r>
              <a:rPr lang="en-US" b="1" dirty="0" smtClean="0">
                <a:solidFill>
                  <a:srgbClr val="252525"/>
                </a:solidFill>
                <a:latin typeface="Arial" panose="020B0604020202020204" pitchFamily="34" charset="0"/>
              </a:rPr>
              <a:t>Socrates</a:t>
            </a:r>
            <a:endParaRPr lang="en-US" dirty="0"/>
          </a:p>
        </p:txBody>
      </p:sp>
    </p:spTree>
    <p:extLst>
      <p:ext uri="{BB962C8B-B14F-4D97-AF65-F5344CB8AC3E}">
        <p14:creationId xmlns:p14="http://schemas.microsoft.com/office/powerpoint/2010/main" val="13630259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jacques-louis_david_-_death_of_socra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87906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640958" y="2789276"/>
            <a:ext cx="6096000" cy="237283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812800" indent="-812800" algn="l">
              <a:buFont typeface="Wingdings" panose="05000000000000000000" pitchFamily="2" charset="2"/>
              <a:buNone/>
            </a:pPr>
            <a:r>
              <a:rPr lang="en-US" altLang="en-US" dirty="0" smtClean="0"/>
              <a:t>Socratic Method:</a:t>
            </a:r>
          </a:p>
          <a:p>
            <a:pPr marL="1168400" lvl="1" indent="-711200" algn="l">
              <a:buFont typeface="Wingdings" panose="05000000000000000000" pitchFamily="2" charset="2"/>
              <a:buAutoNum type="romanUcPeriod"/>
            </a:pPr>
            <a:r>
              <a:rPr lang="en-US" altLang="en-US" dirty="0" smtClean="0"/>
              <a:t>Admit ignorance.</a:t>
            </a:r>
          </a:p>
          <a:p>
            <a:pPr marL="1168400" lvl="1" indent="-711200" algn="l">
              <a:buFont typeface="Wingdings" panose="05000000000000000000" pitchFamily="2" charset="2"/>
              <a:buAutoNum type="romanUcPeriod"/>
            </a:pPr>
            <a:r>
              <a:rPr lang="en-US" altLang="en-US" dirty="0" smtClean="0"/>
              <a:t>Never rely on tradition.</a:t>
            </a:r>
          </a:p>
          <a:p>
            <a:pPr marL="1168400" lvl="1" indent="-711200" algn="l">
              <a:buFont typeface="Wingdings" panose="05000000000000000000" pitchFamily="2" charset="2"/>
              <a:buAutoNum type="romanUcPeriod"/>
            </a:pPr>
            <a:r>
              <a:rPr lang="en-US" altLang="en-US" dirty="0" smtClean="0"/>
              <a:t>Continuously question.</a:t>
            </a:r>
          </a:p>
          <a:p>
            <a:pPr marL="1168400" lvl="1" indent="-711200" algn="l">
              <a:buFont typeface="Wingdings" panose="05000000000000000000" pitchFamily="2" charset="2"/>
              <a:buAutoNum type="romanUcPeriod"/>
            </a:pPr>
            <a:r>
              <a:rPr lang="en-US" altLang="en-US" dirty="0" smtClean="0"/>
              <a:t>Formulate your own opinions.</a:t>
            </a:r>
          </a:p>
          <a:p>
            <a:pPr marL="1168400" lvl="1" indent="-711200" algn="l">
              <a:buFont typeface="Wingdings" panose="05000000000000000000" pitchFamily="2" charset="2"/>
              <a:buAutoNum type="romanUcPeriod"/>
            </a:pPr>
            <a:r>
              <a:rPr lang="en-US" altLang="en-US" dirty="0" smtClean="0"/>
              <a:t>Test your opinions with others.</a:t>
            </a:r>
            <a:endParaRPr lang="en-US" altLang="en-US" dirty="0"/>
          </a:p>
        </p:txBody>
      </p:sp>
      <p:sp>
        <p:nvSpPr>
          <p:cNvPr id="3" name="Rectangle 2"/>
          <p:cNvSpPr/>
          <p:nvPr/>
        </p:nvSpPr>
        <p:spPr>
          <a:xfrm>
            <a:off x="0" y="-60457"/>
            <a:ext cx="9144000" cy="1134823"/>
          </a:xfrm>
          <a:prstGeom prst="rect">
            <a:avLst/>
          </a:prstGeom>
          <a:solidFill>
            <a:srgbClr val="7027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073888" y="-125963"/>
            <a:ext cx="6996223" cy="1200329"/>
          </a:xfrm>
          <a:prstGeom prst="rect">
            <a:avLst/>
          </a:prstGeom>
        </p:spPr>
        <p:txBody>
          <a:bodyPr wrap="square">
            <a:spAutoFit/>
          </a:bodyPr>
          <a:lstStyle/>
          <a:p>
            <a:pPr algn="ctr"/>
            <a:r>
              <a:rPr lang="en-US" sz="3600" b="1" dirty="0" smtClean="0">
                <a:effectLst/>
                <a:latin typeface="Calibri" panose="020F0502020204030204" pitchFamily="34" charset="0"/>
                <a:ea typeface="Calibri" panose="020F0502020204030204" pitchFamily="34" charset="0"/>
              </a:rPr>
              <a:t>Introduction to Philosophy</a:t>
            </a:r>
          </a:p>
          <a:p>
            <a:pPr algn="ctr"/>
            <a:r>
              <a:rPr lang="en-US" sz="3600" b="1" dirty="0" smtClean="0">
                <a:latin typeface="Calibri" panose="020F0502020204030204" pitchFamily="34" charset="0"/>
              </a:rPr>
              <a:t>Plato’s </a:t>
            </a:r>
            <a:r>
              <a:rPr lang="en-US" sz="3600" b="1" i="1" dirty="0" smtClean="0">
                <a:latin typeface="Calibri" panose="020F0502020204030204" pitchFamily="34" charset="0"/>
              </a:rPr>
              <a:t>Republic</a:t>
            </a:r>
            <a:endParaRPr lang="en-US" sz="3600" b="1" i="1" dirty="0"/>
          </a:p>
        </p:txBody>
      </p:sp>
      <p:sp>
        <p:nvSpPr>
          <p:cNvPr id="5" name="Rectangle 4"/>
          <p:cNvSpPr/>
          <p:nvPr/>
        </p:nvSpPr>
        <p:spPr>
          <a:xfrm>
            <a:off x="2374" y="1129846"/>
            <a:ext cx="3160812" cy="484422"/>
          </a:xfrm>
          <a:prstGeom prst="rect">
            <a:avLst/>
          </a:prstGeom>
          <a:solidFill>
            <a:srgbClr val="A25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431" y="1089951"/>
            <a:ext cx="3147755" cy="584775"/>
          </a:xfrm>
          <a:prstGeom prst="rect">
            <a:avLst/>
          </a:prstGeom>
        </p:spPr>
        <p:txBody>
          <a:bodyPr wrap="square">
            <a:spAutoFit/>
          </a:bodyPr>
          <a:lstStyle/>
          <a:p>
            <a:pPr algn="ctr"/>
            <a:r>
              <a:rPr lang="en-US" sz="3200" b="1" dirty="0" smtClean="0">
                <a:latin typeface="Calibri" panose="020F0502020204030204" pitchFamily="34" charset="0"/>
                <a:ea typeface="Calibri" panose="020F0502020204030204" pitchFamily="34" charset="0"/>
              </a:rPr>
              <a:t>Greek Philosophy</a:t>
            </a:r>
            <a:endParaRPr lang="en-US" sz="3200" b="1" dirty="0" smtClean="0">
              <a:effectLst/>
              <a:latin typeface="Calibri" panose="020F0502020204030204" pitchFamily="34" charset="0"/>
              <a:ea typeface="Calibri" panose="020F0502020204030204" pitchFamily="34" charset="0"/>
            </a:endParaRPr>
          </a:p>
        </p:txBody>
      </p:sp>
      <p:sp>
        <p:nvSpPr>
          <p:cNvPr id="7" name="Rectangle 6"/>
          <p:cNvSpPr/>
          <p:nvPr/>
        </p:nvSpPr>
        <p:spPr>
          <a:xfrm>
            <a:off x="0" y="1669748"/>
            <a:ext cx="1230799" cy="340241"/>
          </a:xfrm>
          <a:prstGeom prst="rect">
            <a:avLst/>
          </a:prstGeom>
          <a:solidFill>
            <a:srgbClr val="BF9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1507" y="1654163"/>
            <a:ext cx="1159292" cy="369332"/>
          </a:xfrm>
          <a:prstGeom prst="rect">
            <a:avLst/>
          </a:prstGeom>
        </p:spPr>
        <p:txBody>
          <a:bodyPr wrap="none">
            <a:spAutoFit/>
          </a:bodyPr>
          <a:lstStyle/>
          <a:p>
            <a:r>
              <a:rPr lang="en-US" b="1" dirty="0" smtClean="0">
                <a:solidFill>
                  <a:srgbClr val="252525"/>
                </a:solidFill>
                <a:latin typeface="Arial" panose="020B0604020202020204" pitchFamily="34" charset="0"/>
              </a:rPr>
              <a:t>Socrates</a:t>
            </a:r>
            <a:endParaRPr lang="en-US" dirty="0"/>
          </a:p>
        </p:txBody>
      </p:sp>
    </p:spTree>
    <p:extLst>
      <p:ext uri="{BB962C8B-B14F-4D97-AF65-F5344CB8AC3E}">
        <p14:creationId xmlns:p14="http://schemas.microsoft.com/office/powerpoint/2010/main" val="5827574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87079" y="2397642"/>
            <a:ext cx="5562600" cy="3255377"/>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altLang="en-US" dirty="0" smtClean="0"/>
              <a:t>Student of Socrates</a:t>
            </a:r>
          </a:p>
          <a:p>
            <a:pPr algn="l"/>
            <a:r>
              <a:rPr lang="en-US" altLang="en-US" dirty="0" smtClean="0"/>
              <a:t>Most important source of info on Socrates</a:t>
            </a:r>
          </a:p>
          <a:p>
            <a:pPr algn="l"/>
            <a:r>
              <a:rPr lang="en-US" altLang="en-US" dirty="0" smtClean="0"/>
              <a:t>Founded the Academy</a:t>
            </a:r>
          </a:p>
          <a:p>
            <a:pPr algn="l"/>
            <a:r>
              <a:rPr lang="en-US" altLang="en-US" dirty="0" smtClean="0"/>
              <a:t>Travelled extensively</a:t>
            </a:r>
          </a:p>
          <a:p>
            <a:pPr algn="l"/>
            <a:r>
              <a:rPr lang="en-US" altLang="en-US" dirty="0" smtClean="0"/>
              <a:t>Wrote dialogues</a:t>
            </a:r>
          </a:p>
          <a:p>
            <a:pPr lvl="3" algn="l"/>
            <a:r>
              <a:rPr lang="en-US" altLang="en-US" dirty="0" smtClean="0"/>
              <a:t>Universal Forms was a recurring theme</a:t>
            </a:r>
          </a:p>
          <a:p>
            <a:pPr lvl="3" algn="l"/>
            <a:r>
              <a:rPr lang="en-US" altLang="en-US" dirty="0" smtClean="0"/>
              <a:t>The Republic – most important dialogue</a:t>
            </a:r>
          </a:p>
          <a:p>
            <a:pPr lvl="3" algn="l"/>
            <a:endParaRPr lang="en-US" altLang="en-US" dirty="0"/>
          </a:p>
          <a:p>
            <a:pPr algn="l"/>
            <a:r>
              <a:rPr lang="en-US" altLang="en-US" dirty="0" smtClean="0"/>
              <a:t>Senses provide only illusion</a:t>
            </a:r>
          </a:p>
        </p:txBody>
      </p:sp>
      <p:pic>
        <p:nvPicPr>
          <p:cNvPr id="3" name="Picture 6" descr="PLATO"/>
          <p:cNvPicPr>
            <a:picLocks noChangeAspect="1" noChangeArrowheads="1"/>
          </p:cNvPicPr>
          <p:nvPr/>
        </p:nvPicPr>
        <p:blipFill>
          <a:blip r:embed="rId2">
            <a:extLst>
              <a:ext uri="{28A0092B-C50C-407E-A947-70E740481C1C}">
                <a14:useLocalDpi xmlns:a14="http://schemas.microsoft.com/office/drawing/2010/main" val="0"/>
              </a:ext>
            </a:extLst>
          </a:blip>
          <a:srcRect l="10214"/>
          <a:stretch>
            <a:fillRect/>
          </a:stretch>
        </p:blipFill>
        <p:spPr bwMode="auto">
          <a:xfrm>
            <a:off x="6019800" y="2590800"/>
            <a:ext cx="2860675" cy="387508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60457"/>
            <a:ext cx="9144000" cy="1134823"/>
          </a:xfrm>
          <a:prstGeom prst="rect">
            <a:avLst/>
          </a:prstGeom>
          <a:solidFill>
            <a:srgbClr val="7027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73888" y="-125963"/>
            <a:ext cx="6996223" cy="1200329"/>
          </a:xfrm>
          <a:prstGeom prst="rect">
            <a:avLst/>
          </a:prstGeom>
        </p:spPr>
        <p:txBody>
          <a:bodyPr wrap="square">
            <a:spAutoFit/>
          </a:bodyPr>
          <a:lstStyle/>
          <a:p>
            <a:pPr algn="ctr"/>
            <a:r>
              <a:rPr lang="en-US" sz="3600" b="1" dirty="0" smtClean="0">
                <a:effectLst/>
                <a:latin typeface="Calibri" panose="020F0502020204030204" pitchFamily="34" charset="0"/>
                <a:ea typeface="Calibri" panose="020F0502020204030204" pitchFamily="34" charset="0"/>
              </a:rPr>
              <a:t>Introduction to Philosophy</a:t>
            </a:r>
          </a:p>
          <a:p>
            <a:pPr algn="ctr"/>
            <a:r>
              <a:rPr lang="en-US" sz="3600" b="1" dirty="0" smtClean="0">
                <a:latin typeface="Calibri" panose="020F0502020204030204" pitchFamily="34" charset="0"/>
              </a:rPr>
              <a:t>Plato’s </a:t>
            </a:r>
            <a:r>
              <a:rPr lang="en-US" sz="3600" b="1" i="1" dirty="0" smtClean="0">
                <a:latin typeface="Calibri" panose="020F0502020204030204" pitchFamily="34" charset="0"/>
              </a:rPr>
              <a:t>Republic</a:t>
            </a:r>
            <a:endParaRPr lang="en-US" sz="3600" b="1" i="1" dirty="0"/>
          </a:p>
        </p:txBody>
      </p:sp>
      <p:sp>
        <p:nvSpPr>
          <p:cNvPr id="7" name="Rectangle 6"/>
          <p:cNvSpPr/>
          <p:nvPr/>
        </p:nvSpPr>
        <p:spPr>
          <a:xfrm>
            <a:off x="2374" y="1129846"/>
            <a:ext cx="3160812" cy="484422"/>
          </a:xfrm>
          <a:prstGeom prst="rect">
            <a:avLst/>
          </a:prstGeom>
          <a:solidFill>
            <a:srgbClr val="A25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431" y="1089951"/>
            <a:ext cx="3147755" cy="584775"/>
          </a:xfrm>
          <a:prstGeom prst="rect">
            <a:avLst/>
          </a:prstGeom>
        </p:spPr>
        <p:txBody>
          <a:bodyPr wrap="square">
            <a:spAutoFit/>
          </a:bodyPr>
          <a:lstStyle/>
          <a:p>
            <a:pPr algn="ctr"/>
            <a:r>
              <a:rPr lang="en-US" sz="3200" b="1" dirty="0" smtClean="0">
                <a:latin typeface="Calibri" panose="020F0502020204030204" pitchFamily="34" charset="0"/>
                <a:ea typeface="Calibri" panose="020F0502020204030204" pitchFamily="34" charset="0"/>
              </a:rPr>
              <a:t>Greek Philosophy</a:t>
            </a:r>
            <a:endParaRPr lang="en-US" sz="3200" b="1" dirty="0" smtClean="0">
              <a:effectLst/>
              <a:latin typeface="Calibri" panose="020F0502020204030204" pitchFamily="34" charset="0"/>
              <a:ea typeface="Calibri" panose="020F0502020204030204" pitchFamily="34" charset="0"/>
            </a:endParaRPr>
          </a:p>
        </p:txBody>
      </p:sp>
      <p:sp>
        <p:nvSpPr>
          <p:cNvPr id="9" name="Rectangle 8"/>
          <p:cNvSpPr/>
          <p:nvPr/>
        </p:nvSpPr>
        <p:spPr>
          <a:xfrm>
            <a:off x="1" y="1669748"/>
            <a:ext cx="820430" cy="340241"/>
          </a:xfrm>
          <a:prstGeom prst="rect">
            <a:avLst/>
          </a:prstGeom>
          <a:solidFill>
            <a:srgbClr val="BF9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1507" y="1654163"/>
            <a:ext cx="748923" cy="369332"/>
          </a:xfrm>
          <a:prstGeom prst="rect">
            <a:avLst/>
          </a:prstGeom>
        </p:spPr>
        <p:txBody>
          <a:bodyPr wrap="none">
            <a:spAutoFit/>
          </a:bodyPr>
          <a:lstStyle/>
          <a:p>
            <a:r>
              <a:rPr lang="en-US" b="1" dirty="0" smtClean="0">
                <a:solidFill>
                  <a:srgbClr val="252525"/>
                </a:solidFill>
                <a:latin typeface="Arial" panose="020B0604020202020204" pitchFamily="34" charset="0"/>
              </a:rPr>
              <a:t>Plato</a:t>
            </a:r>
            <a:endParaRPr lang="en-US" dirty="0"/>
          </a:p>
        </p:txBody>
      </p:sp>
    </p:spTree>
    <p:extLst>
      <p:ext uri="{BB962C8B-B14F-4D97-AF65-F5344CB8AC3E}">
        <p14:creationId xmlns:p14="http://schemas.microsoft.com/office/powerpoint/2010/main" val="41350016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aristo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0213" y="1676400"/>
            <a:ext cx="3633787" cy="4724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82087" y="4110887"/>
            <a:ext cx="3942939" cy="523220"/>
          </a:xfrm>
          <a:prstGeom prst="rect">
            <a:avLst/>
          </a:prstGeom>
        </p:spPr>
        <p:txBody>
          <a:bodyPr wrap="none">
            <a:spAutoFit/>
          </a:bodyPr>
          <a:lstStyle/>
          <a:p>
            <a:r>
              <a:rPr lang="en-US" altLang="en-US" sz="2800" dirty="0"/>
              <a:t>“All things in moderation”</a:t>
            </a:r>
          </a:p>
        </p:txBody>
      </p:sp>
      <p:sp>
        <p:nvSpPr>
          <p:cNvPr id="5" name="Rectangle 4"/>
          <p:cNvSpPr/>
          <p:nvPr/>
        </p:nvSpPr>
        <p:spPr>
          <a:xfrm>
            <a:off x="79689" y="2542585"/>
            <a:ext cx="5547737" cy="523220"/>
          </a:xfrm>
          <a:prstGeom prst="rect">
            <a:avLst/>
          </a:prstGeom>
        </p:spPr>
        <p:txBody>
          <a:bodyPr wrap="none">
            <a:spAutoFit/>
          </a:bodyPr>
          <a:lstStyle/>
          <a:p>
            <a:r>
              <a:rPr lang="en-US" altLang="en-US" sz="2800" dirty="0"/>
              <a:t>“Man is by nature a political animal.”</a:t>
            </a:r>
          </a:p>
        </p:txBody>
      </p:sp>
      <p:sp>
        <p:nvSpPr>
          <p:cNvPr id="6" name="Rectangle 5"/>
          <p:cNvSpPr/>
          <p:nvPr/>
        </p:nvSpPr>
        <p:spPr>
          <a:xfrm>
            <a:off x="0" y="-60457"/>
            <a:ext cx="9144000" cy="1134823"/>
          </a:xfrm>
          <a:prstGeom prst="rect">
            <a:avLst/>
          </a:prstGeom>
          <a:solidFill>
            <a:srgbClr val="7027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74" y="1129846"/>
            <a:ext cx="3160812" cy="484422"/>
          </a:xfrm>
          <a:prstGeom prst="rect">
            <a:avLst/>
          </a:prstGeom>
          <a:solidFill>
            <a:srgbClr val="A25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431" y="1089951"/>
            <a:ext cx="3147755" cy="584775"/>
          </a:xfrm>
          <a:prstGeom prst="rect">
            <a:avLst/>
          </a:prstGeom>
        </p:spPr>
        <p:txBody>
          <a:bodyPr wrap="square">
            <a:spAutoFit/>
          </a:bodyPr>
          <a:lstStyle/>
          <a:p>
            <a:pPr algn="ctr"/>
            <a:r>
              <a:rPr lang="en-US" sz="3200" b="1" dirty="0" smtClean="0">
                <a:latin typeface="Calibri" panose="020F0502020204030204" pitchFamily="34" charset="0"/>
                <a:ea typeface="Calibri" panose="020F0502020204030204" pitchFamily="34" charset="0"/>
              </a:rPr>
              <a:t>Greek Philosophy</a:t>
            </a:r>
            <a:endParaRPr lang="en-US" sz="3200" b="1" dirty="0" smtClean="0">
              <a:effectLst/>
              <a:latin typeface="Calibri" panose="020F0502020204030204" pitchFamily="34" charset="0"/>
              <a:ea typeface="Calibri" panose="020F0502020204030204" pitchFamily="34" charset="0"/>
            </a:endParaRPr>
          </a:p>
        </p:txBody>
      </p:sp>
      <p:sp>
        <p:nvSpPr>
          <p:cNvPr id="9" name="Rectangle 8"/>
          <p:cNvSpPr/>
          <p:nvPr/>
        </p:nvSpPr>
        <p:spPr>
          <a:xfrm>
            <a:off x="1" y="1669748"/>
            <a:ext cx="1192326" cy="340241"/>
          </a:xfrm>
          <a:prstGeom prst="rect">
            <a:avLst/>
          </a:prstGeom>
          <a:solidFill>
            <a:srgbClr val="BF9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1507" y="1654163"/>
            <a:ext cx="1120820" cy="369332"/>
          </a:xfrm>
          <a:prstGeom prst="rect">
            <a:avLst/>
          </a:prstGeom>
        </p:spPr>
        <p:txBody>
          <a:bodyPr wrap="none">
            <a:spAutoFit/>
          </a:bodyPr>
          <a:lstStyle/>
          <a:p>
            <a:r>
              <a:rPr lang="en-US" b="1" dirty="0" smtClean="0">
                <a:solidFill>
                  <a:srgbClr val="252525"/>
                </a:solidFill>
                <a:latin typeface="Arial" panose="020B0604020202020204" pitchFamily="34" charset="0"/>
              </a:rPr>
              <a:t>Aristotle</a:t>
            </a:r>
            <a:endParaRPr lang="en-US" dirty="0"/>
          </a:p>
        </p:txBody>
      </p:sp>
      <p:sp>
        <p:nvSpPr>
          <p:cNvPr id="11" name="Rectangle 10"/>
          <p:cNvSpPr/>
          <p:nvPr/>
        </p:nvSpPr>
        <p:spPr>
          <a:xfrm>
            <a:off x="1073888" y="-125963"/>
            <a:ext cx="6996223" cy="1200329"/>
          </a:xfrm>
          <a:prstGeom prst="rect">
            <a:avLst/>
          </a:prstGeom>
        </p:spPr>
        <p:txBody>
          <a:bodyPr wrap="square">
            <a:spAutoFit/>
          </a:bodyPr>
          <a:lstStyle/>
          <a:p>
            <a:pPr algn="ctr"/>
            <a:r>
              <a:rPr lang="en-US" sz="3600" b="1" dirty="0" smtClean="0">
                <a:effectLst/>
                <a:latin typeface="Calibri" panose="020F0502020204030204" pitchFamily="34" charset="0"/>
                <a:ea typeface="Calibri" panose="020F0502020204030204" pitchFamily="34" charset="0"/>
              </a:rPr>
              <a:t>Introduction to Philosophy</a:t>
            </a:r>
          </a:p>
          <a:p>
            <a:pPr algn="ctr"/>
            <a:r>
              <a:rPr lang="en-US" sz="3600" b="1" dirty="0" smtClean="0">
                <a:latin typeface="Calibri" panose="020F0502020204030204" pitchFamily="34" charset="0"/>
              </a:rPr>
              <a:t>Plato’s </a:t>
            </a:r>
            <a:r>
              <a:rPr lang="en-US" sz="3600" b="1" i="1" dirty="0" smtClean="0">
                <a:latin typeface="Calibri" panose="020F0502020204030204" pitchFamily="34" charset="0"/>
              </a:rPr>
              <a:t>Republic</a:t>
            </a:r>
            <a:endParaRPr lang="en-US" sz="3600" b="1" i="1" dirty="0"/>
          </a:p>
        </p:txBody>
      </p:sp>
    </p:spTree>
    <p:extLst>
      <p:ext uri="{BB962C8B-B14F-4D97-AF65-F5344CB8AC3E}">
        <p14:creationId xmlns:p14="http://schemas.microsoft.com/office/powerpoint/2010/main" val="19771886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30618" y="2209650"/>
            <a:ext cx="4953000" cy="45259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altLang="en-US" sz="2800" dirty="0"/>
              <a:t>S</a:t>
            </a:r>
            <a:r>
              <a:rPr lang="en-US" altLang="en-US" sz="2800" dirty="0" smtClean="0"/>
              <a:t>tudent of Plato</a:t>
            </a:r>
          </a:p>
          <a:p>
            <a:pPr algn="l"/>
            <a:r>
              <a:rPr lang="en-US" altLang="en-US" sz="2800" dirty="0" smtClean="0"/>
              <a:t>After leaving the Academy founded the Lyceum</a:t>
            </a:r>
          </a:p>
          <a:p>
            <a:pPr algn="l"/>
            <a:r>
              <a:rPr lang="en-US" altLang="en-US" sz="2800" dirty="0"/>
              <a:t>T</a:t>
            </a:r>
            <a:r>
              <a:rPr lang="en-US" altLang="en-US" sz="2800" dirty="0" smtClean="0"/>
              <a:t>eacher of Alexander the Great</a:t>
            </a:r>
          </a:p>
          <a:p>
            <a:pPr algn="l"/>
            <a:r>
              <a:rPr lang="en-US" altLang="en-US" sz="2800" dirty="0" smtClean="0"/>
              <a:t>Developed Logic as a field of study</a:t>
            </a:r>
          </a:p>
          <a:p>
            <a:pPr algn="l"/>
            <a:r>
              <a:rPr lang="en-US" altLang="en-US" sz="2800" dirty="0" smtClean="0"/>
              <a:t>Devised a complex system of classification</a:t>
            </a:r>
          </a:p>
          <a:p>
            <a:pPr algn="l"/>
            <a:r>
              <a:rPr lang="en-US" altLang="en-US" sz="2800" dirty="0" smtClean="0"/>
              <a:t>Views on Government</a:t>
            </a:r>
          </a:p>
          <a:p>
            <a:pPr algn="l">
              <a:buFont typeface="Wingdings" panose="05000000000000000000" pitchFamily="2" charset="2"/>
              <a:buNone/>
            </a:pPr>
            <a:endParaRPr lang="en-US" altLang="en-US" sz="2800" dirty="0" smtClean="0"/>
          </a:p>
          <a:p>
            <a:pPr lvl="3" algn="l"/>
            <a:endParaRPr lang="en-US" altLang="en-US" sz="1800" dirty="0" smtClean="0"/>
          </a:p>
          <a:p>
            <a:pPr algn="l"/>
            <a:endParaRPr lang="en-US" altLang="en-US" sz="2800" dirty="0"/>
          </a:p>
        </p:txBody>
      </p:sp>
      <p:pic>
        <p:nvPicPr>
          <p:cNvPr id="3" name="Picture 5" descr="aristo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0213" y="1676400"/>
            <a:ext cx="3633787" cy="4724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60457"/>
            <a:ext cx="9144000" cy="1134823"/>
          </a:xfrm>
          <a:prstGeom prst="rect">
            <a:avLst/>
          </a:prstGeom>
          <a:solidFill>
            <a:srgbClr val="7027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374" y="1129846"/>
            <a:ext cx="3160812" cy="484422"/>
          </a:xfrm>
          <a:prstGeom prst="rect">
            <a:avLst/>
          </a:prstGeom>
          <a:solidFill>
            <a:srgbClr val="A25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431" y="1089951"/>
            <a:ext cx="3147755" cy="584775"/>
          </a:xfrm>
          <a:prstGeom prst="rect">
            <a:avLst/>
          </a:prstGeom>
        </p:spPr>
        <p:txBody>
          <a:bodyPr wrap="square">
            <a:spAutoFit/>
          </a:bodyPr>
          <a:lstStyle/>
          <a:p>
            <a:pPr algn="ctr"/>
            <a:r>
              <a:rPr lang="en-US" sz="3200" b="1" dirty="0" smtClean="0">
                <a:latin typeface="Calibri" panose="020F0502020204030204" pitchFamily="34" charset="0"/>
                <a:ea typeface="Calibri" panose="020F0502020204030204" pitchFamily="34" charset="0"/>
              </a:rPr>
              <a:t>Greek Philosophy</a:t>
            </a:r>
            <a:endParaRPr lang="en-US" sz="3200" b="1" dirty="0" smtClean="0">
              <a:effectLst/>
              <a:latin typeface="Calibri" panose="020F0502020204030204" pitchFamily="34" charset="0"/>
              <a:ea typeface="Calibri" panose="020F0502020204030204" pitchFamily="34" charset="0"/>
            </a:endParaRPr>
          </a:p>
        </p:txBody>
      </p:sp>
      <p:sp>
        <p:nvSpPr>
          <p:cNvPr id="7" name="Rectangle 6"/>
          <p:cNvSpPr/>
          <p:nvPr/>
        </p:nvSpPr>
        <p:spPr>
          <a:xfrm>
            <a:off x="0" y="1669748"/>
            <a:ext cx="1137683" cy="340241"/>
          </a:xfrm>
          <a:prstGeom prst="rect">
            <a:avLst/>
          </a:prstGeom>
          <a:solidFill>
            <a:srgbClr val="BF9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1507" y="1654163"/>
            <a:ext cx="1120820" cy="369332"/>
          </a:xfrm>
          <a:prstGeom prst="rect">
            <a:avLst/>
          </a:prstGeom>
        </p:spPr>
        <p:txBody>
          <a:bodyPr wrap="none">
            <a:spAutoFit/>
          </a:bodyPr>
          <a:lstStyle/>
          <a:p>
            <a:r>
              <a:rPr lang="en-US" b="1" dirty="0" smtClean="0">
                <a:solidFill>
                  <a:srgbClr val="252525"/>
                </a:solidFill>
                <a:latin typeface="Arial" panose="020B0604020202020204" pitchFamily="34" charset="0"/>
              </a:rPr>
              <a:t>Aristotle</a:t>
            </a:r>
            <a:endParaRPr lang="en-US" dirty="0"/>
          </a:p>
        </p:txBody>
      </p:sp>
      <p:sp>
        <p:nvSpPr>
          <p:cNvPr id="9" name="Rectangle 8"/>
          <p:cNvSpPr/>
          <p:nvPr/>
        </p:nvSpPr>
        <p:spPr>
          <a:xfrm>
            <a:off x="1073888" y="-125963"/>
            <a:ext cx="6996223" cy="1200329"/>
          </a:xfrm>
          <a:prstGeom prst="rect">
            <a:avLst/>
          </a:prstGeom>
        </p:spPr>
        <p:txBody>
          <a:bodyPr wrap="square">
            <a:spAutoFit/>
          </a:bodyPr>
          <a:lstStyle/>
          <a:p>
            <a:pPr algn="ctr"/>
            <a:r>
              <a:rPr lang="en-US" sz="3600" b="1" dirty="0" smtClean="0">
                <a:effectLst/>
                <a:latin typeface="Calibri" panose="020F0502020204030204" pitchFamily="34" charset="0"/>
                <a:ea typeface="Calibri" panose="020F0502020204030204" pitchFamily="34" charset="0"/>
              </a:rPr>
              <a:t>Introduction to Philosophy</a:t>
            </a:r>
          </a:p>
          <a:p>
            <a:pPr algn="ctr"/>
            <a:r>
              <a:rPr lang="en-US" sz="3600" b="1" dirty="0" smtClean="0">
                <a:latin typeface="Calibri" panose="020F0502020204030204" pitchFamily="34" charset="0"/>
              </a:rPr>
              <a:t>Plato’s </a:t>
            </a:r>
            <a:r>
              <a:rPr lang="en-US" sz="3600" b="1" i="1" dirty="0" smtClean="0">
                <a:latin typeface="Calibri" panose="020F0502020204030204" pitchFamily="34" charset="0"/>
              </a:rPr>
              <a:t>Republic</a:t>
            </a:r>
            <a:endParaRPr lang="en-US" sz="3600" b="1" i="1" dirty="0"/>
          </a:p>
        </p:txBody>
      </p:sp>
    </p:spTree>
    <p:extLst>
      <p:ext uri="{BB962C8B-B14F-4D97-AF65-F5344CB8AC3E}">
        <p14:creationId xmlns:p14="http://schemas.microsoft.com/office/powerpoint/2010/main" val="19566429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a:xfrm>
            <a:off x="628650" y="2171183"/>
            <a:ext cx="7886700" cy="4351338"/>
          </a:xfrm>
        </p:spPr>
        <p:txBody>
          <a:bodyPr>
            <a:normAutofit lnSpcReduction="10000"/>
          </a:bodyPr>
          <a:lstStyle/>
          <a:p>
            <a:pPr eaLnBrk="1" hangingPunct="1">
              <a:lnSpc>
                <a:spcPct val="80000"/>
              </a:lnSpc>
            </a:pPr>
            <a:r>
              <a:rPr lang="en-US" altLang="en-US" sz="2800" dirty="0" smtClean="0">
                <a:cs typeface="Tahoma" panose="020B0604030504040204" pitchFamily="34" charset="0"/>
              </a:rPr>
              <a:t>Plato – essences (truths) could be found in forms that existed independently of nature by looking inward (introspection).</a:t>
            </a:r>
          </a:p>
          <a:p>
            <a:pPr eaLnBrk="1" hangingPunct="1">
              <a:lnSpc>
                <a:spcPct val="80000"/>
              </a:lnSpc>
            </a:pPr>
            <a:r>
              <a:rPr lang="en-US" altLang="en-US" sz="2800" dirty="0" smtClean="0">
                <a:cs typeface="Tahoma" panose="020B0604030504040204" pitchFamily="34" charset="0"/>
              </a:rPr>
              <a:t>Aristotle – essences could  be known only by studying nature.</a:t>
            </a:r>
          </a:p>
          <a:p>
            <a:pPr marL="0" indent="0" eaLnBrk="1" hangingPunct="1">
              <a:lnSpc>
                <a:spcPct val="80000"/>
              </a:lnSpc>
              <a:buNone/>
            </a:pPr>
            <a:endParaRPr lang="en-US" altLang="en-US" sz="2800" dirty="0" smtClean="0">
              <a:cs typeface="Tahoma" panose="020B0604030504040204" pitchFamily="34" charset="0"/>
            </a:endParaRPr>
          </a:p>
          <a:p>
            <a:pPr eaLnBrk="1" hangingPunct="1">
              <a:lnSpc>
                <a:spcPct val="80000"/>
              </a:lnSpc>
            </a:pPr>
            <a:r>
              <a:rPr lang="en-US" altLang="en-US" sz="2800" dirty="0" smtClean="0">
                <a:cs typeface="Tahoma" panose="020B0604030504040204" pitchFamily="34" charset="0"/>
              </a:rPr>
              <a:t>Plato – primary principles come from pure thought; all knowledge existed independently of nature.</a:t>
            </a:r>
          </a:p>
          <a:p>
            <a:pPr eaLnBrk="1" hangingPunct="1">
              <a:lnSpc>
                <a:spcPct val="80000"/>
              </a:lnSpc>
            </a:pPr>
            <a:r>
              <a:rPr lang="en-US" altLang="en-US" sz="2800" dirty="0" smtClean="0">
                <a:cs typeface="Tahoma" panose="020B0604030504040204" pitchFamily="34" charset="0"/>
              </a:rPr>
              <a:t>Aristotle – primary principles (premises) were attained by examining nature; nature and knowledge were inseparable.</a:t>
            </a:r>
          </a:p>
        </p:txBody>
      </p:sp>
      <p:sp>
        <p:nvSpPr>
          <p:cNvPr id="5" name="Rectangle 4"/>
          <p:cNvSpPr/>
          <p:nvPr/>
        </p:nvSpPr>
        <p:spPr>
          <a:xfrm>
            <a:off x="0" y="-60457"/>
            <a:ext cx="9144000" cy="1134823"/>
          </a:xfrm>
          <a:prstGeom prst="rect">
            <a:avLst/>
          </a:prstGeom>
          <a:solidFill>
            <a:srgbClr val="7027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374" y="1129846"/>
            <a:ext cx="3160812" cy="484422"/>
          </a:xfrm>
          <a:prstGeom prst="rect">
            <a:avLst/>
          </a:prstGeom>
          <a:solidFill>
            <a:srgbClr val="A25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431" y="1089951"/>
            <a:ext cx="3147755" cy="584775"/>
          </a:xfrm>
          <a:prstGeom prst="rect">
            <a:avLst/>
          </a:prstGeom>
        </p:spPr>
        <p:txBody>
          <a:bodyPr wrap="square">
            <a:spAutoFit/>
          </a:bodyPr>
          <a:lstStyle/>
          <a:p>
            <a:pPr algn="ctr"/>
            <a:r>
              <a:rPr lang="en-US" sz="3200" b="1" dirty="0" smtClean="0">
                <a:latin typeface="Calibri" panose="020F0502020204030204" pitchFamily="34" charset="0"/>
                <a:ea typeface="Calibri" panose="020F0502020204030204" pitchFamily="34" charset="0"/>
              </a:rPr>
              <a:t>Greek Philosophy</a:t>
            </a:r>
            <a:endParaRPr lang="en-US" sz="3200" b="1" dirty="0" smtClean="0">
              <a:effectLst/>
              <a:latin typeface="Calibri" panose="020F0502020204030204" pitchFamily="34" charset="0"/>
              <a:ea typeface="Calibri" panose="020F0502020204030204" pitchFamily="34" charset="0"/>
            </a:endParaRPr>
          </a:p>
        </p:txBody>
      </p:sp>
      <p:sp>
        <p:nvSpPr>
          <p:cNvPr id="8" name="Rectangle 7"/>
          <p:cNvSpPr/>
          <p:nvPr/>
        </p:nvSpPr>
        <p:spPr>
          <a:xfrm>
            <a:off x="0" y="1669748"/>
            <a:ext cx="1137683" cy="340241"/>
          </a:xfrm>
          <a:prstGeom prst="rect">
            <a:avLst/>
          </a:prstGeom>
          <a:solidFill>
            <a:srgbClr val="BF9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1507" y="1654163"/>
            <a:ext cx="1120820" cy="369332"/>
          </a:xfrm>
          <a:prstGeom prst="rect">
            <a:avLst/>
          </a:prstGeom>
        </p:spPr>
        <p:txBody>
          <a:bodyPr wrap="none">
            <a:spAutoFit/>
          </a:bodyPr>
          <a:lstStyle/>
          <a:p>
            <a:r>
              <a:rPr lang="en-US" b="1" dirty="0" smtClean="0">
                <a:solidFill>
                  <a:srgbClr val="252525"/>
                </a:solidFill>
                <a:latin typeface="Arial" panose="020B0604020202020204" pitchFamily="34" charset="0"/>
              </a:rPr>
              <a:t>Aristotle</a:t>
            </a:r>
            <a:endParaRPr lang="en-US" dirty="0"/>
          </a:p>
        </p:txBody>
      </p:sp>
      <p:sp>
        <p:nvSpPr>
          <p:cNvPr id="10" name="Rectangle 9"/>
          <p:cNvSpPr/>
          <p:nvPr/>
        </p:nvSpPr>
        <p:spPr>
          <a:xfrm>
            <a:off x="1073888" y="-125963"/>
            <a:ext cx="6996223" cy="1200329"/>
          </a:xfrm>
          <a:prstGeom prst="rect">
            <a:avLst/>
          </a:prstGeom>
        </p:spPr>
        <p:txBody>
          <a:bodyPr wrap="square">
            <a:spAutoFit/>
          </a:bodyPr>
          <a:lstStyle/>
          <a:p>
            <a:pPr algn="ctr"/>
            <a:r>
              <a:rPr lang="en-US" sz="3600" b="1" dirty="0" smtClean="0">
                <a:effectLst/>
                <a:latin typeface="Calibri" panose="020F0502020204030204" pitchFamily="34" charset="0"/>
                <a:ea typeface="Calibri" panose="020F0502020204030204" pitchFamily="34" charset="0"/>
              </a:rPr>
              <a:t>Introduction to Philosophy</a:t>
            </a:r>
          </a:p>
          <a:p>
            <a:pPr algn="ctr"/>
            <a:r>
              <a:rPr lang="en-US" sz="3600" b="1" dirty="0" smtClean="0">
                <a:latin typeface="Calibri" panose="020F0502020204030204" pitchFamily="34" charset="0"/>
              </a:rPr>
              <a:t>Plato’s </a:t>
            </a:r>
            <a:r>
              <a:rPr lang="en-US" sz="3600" b="1" i="1" dirty="0" smtClean="0">
                <a:latin typeface="Calibri" panose="020F0502020204030204" pitchFamily="34" charset="0"/>
              </a:rPr>
              <a:t>Republic</a:t>
            </a:r>
            <a:endParaRPr lang="en-US" sz="3600" b="1" i="1" dirty="0"/>
          </a:p>
        </p:txBody>
      </p:sp>
    </p:spTree>
    <p:extLst>
      <p:ext uri="{BB962C8B-B14F-4D97-AF65-F5344CB8AC3E}">
        <p14:creationId xmlns:p14="http://schemas.microsoft.com/office/powerpoint/2010/main" val="29701958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457"/>
            <a:ext cx="9144000" cy="1134823"/>
          </a:xfrm>
          <a:prstGeom prst="rect">
            <a:avLst/>
          </a:prstGeom>
          <a:solidFill>
            <a:srgbClr val="7027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374" y="1129846"/>
            <a:ext cx="3160812" cy="484422"/>
          </a:xfrm>
          <a:prstGeom prst="rect">
            <a:avLst/>
          </a:prstGeom>
          <a:solidFill>
            <a:srgbClr val="A25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5431" y="1089951"/>
            <a:ext cx="3147755" cy="584775"/>
          </a:xfrm>
          <a:prstGeom prst="rect">
            <a:avLst/>
          </a:prstGeom>
        </p:spPr>
        <p:txBody>
          <a:bodyPr wrap="square">
            <a:spAutoFit/>
          </a:bodyPr>
          <a:lstStyle/>
          <a:p>
            <a:pPr algn="ctr"/>
            <a:r>
              <a:rPr lang="en-US" sz="3200" b="1" dirty="0" smtClean="0">
                <a:latin typeface="Calibri" panose="020F0502020204030204" pitchFamily="34" charset="0"/>
                <a:ea typeface="Calibri" panose="020F0502020204030204" pitchFamily="34" charset="0"/>
              </a:rPr>
              <a:t>Greek Philosophy</a:t>
            </a:r>
            <a:endParaRPr lang="en-US" sz="3200" b="1" dirty="0" smtClean="0">
              <a:effectLst/>
              <a:latin typeface="Calibri" panose="020F0502020204030204" pitchFamily="34" charset="0"/>
              <a:ea typeface="Calibri" panose="020F0502020204030204" pitchFamily="34" charset="0"/>
            </a:endParaRPr>
          </a:p>
        </p:txBody>
      </p:sp>
      <p:sp>
        <p:nvSpPr>
          <p:cNvPr id="5" name="Rectangle 4"/>
          <p:cNvSpPr/>
          <p:nvPr/>
        </p:nvSpPr>
        <p:spPr>
          <a:xfrm>
            <a:off x="1" y="1669748"/>
            <a:ext cx="820430" cy="340241"/>
          </a:xfrm>
          <a:prstGeom prst="rect">
            <a:avLst/>
          </a:prstGeom>
          <a:solidFill>
            <a:srgbClr val="BF9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1507" y="1654163"/>
            <a:ext cx="748923" cy="369332"/>
          </a:xfrm>
          <a:prstGeom prst="rect">
            <a:avLst/>
          </a:prstGeom>
        </p:spPr>
        <p:txBody>
          <a:bodyPr wrap="none">
            <a:spAutoFit/>
          </a:bodyPr>
          <a:lstStyle/>
          <a:p>
            <a:r>
              <a:rPr lang="en-US" b="1" dirty="0" smtClean="0">
                <a:solidFill>
                  <a:srgbClr val="252525"/>
                </a:solidFill>
                <a:latin typeface="Arial" panose="020B0604020202020204" pitchFamily="34" charset="0"/>
              </a:rPr>
              <a:t>Plato</a:t>
            </a:r>
            <a:endParaRPr lang="en-US" dirty="0"/>
          </a:p>
        </p:txBody>
      </p:sp>
      <p:sp>
        <p:nvSpPr>
          <p:cNvPr id="7" name="Rectangle 6"/>
          <p:cNvSpPr/>
          <p:nvPr/>
        </p:nvSpPr>
        <p:spPr>
          <a:xfrm>
            <a:off x="-1" y="2078975"/>
            <a:ext cx="1600201" cy="244239"/>
          </a:xfrm>
          <a:prstGeom prst="rect">
            <a:avLst/>
          </a:prstGeom>
          <a:solidFill>
            <a:srgbClr val="B5A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6796" y="2039080"/>
            <a:ext cx="1471878" cy="338554"/>
          </a:xfrm>
          <a:prstGeom prst="rect">
            <a:avLst/>
          </a:prstGeom>
        </p:spPr>
        <p:txBody>
          <a:bodyPr wrap="none">
            <a:spAutoFit/>
          </a:bodyPr>
          <a:lstStyle/>
          <a:p>
            <a:r>
              <a:rPr lang="en-US" sz="1600" b="1" dirty="0" smtClean="0">
                <a:solidFill>
                  <a:srgbClr val="252525"/>
                </a:solidFill>
                <a:latin typeface="Arial" panose="020B0604020202020204" pitchFamily="34" charset="0"/>
              </a:rPr>
              <a:t>The Republic</a:t>
            </a:r>
            <a:endParaRPr lang="en-US" sz="1600" dirty="0"/>
          </a:p>
        </p:txBody>
      </p:sp>
      <p:sp>
        <p:nvSpPr>
          <p:cNvPr id="9" name="Title 1"/>
          <p:cNvSpPr txBox="1">
            <a:spLocks/>
          </p:cNvSpPr>
          <p:nvPr/>
        </p:nvSpPr>
        <p:spPr>
          <a:xfrm>
            <a:off x="627321" y="2781883"/>
            <a:ext cx="8229600" cy="308573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AU" altLang="en-US" sz="1800" dirty="0" smtClean="0">
                <a:latin typeface="+mn-lt"/>
              </a:rPr>
              <a:t>In the </a:t>
            </a:r>
            <a:r>
              <a:rPr lang="en-AU" altLang="en-US" sz="1800" i="1" dirty="0" smtClean="0">
                <a:latin typeface="+mn-lt"/>
              </a:rPr>
              <a:t>Republic</a:t>
            </a:r>
            <a:r>
              <a:rPr lang="en-AU" altLang="en-US" sz="1800" dirty="0" smtClean="0">
                <a:latin typeface="+mn-lt"/>
              </a:rPr>
              <a:t>, Plato imagines a utopia or perfect society.</a:t>
            </a:r>
            <a:br>
              <a:rPr lang="en-AU" altLang="en-US" sz="1800" dirty="0" smtClean="0">
                <a:latin typeface="+mn-lt"/>
              </a:rPr>
            </a:br>
            <a:r>
              <a:rPr lang="en-AU" altLang="en-US" sz="1800" dirty="0" smtClean="0">
                <a:latin typeface="+mn-lt"/>
              </a:rPr>
              <a:t/>
            </a:r>
            <a:br>
              <a:rPr lang="en-AU" altLang="en-US" sz="1800" dirty="0" smtClean="0">
                <a:latin typeface="+mn-lt"/>
              </a:rPr>
            </a:br>
            <a:r>
              <a:rPr lang="en-AU" altLang="en-US" sz="1800" dirty="0" smtClean="0">
                <a:latin typeface="+mn-lt"/>
              </a:rPr>
              <a:t>The central element of this society is that it is ruled by philosophers.</a:t>
            </a:r>
            <a:br>
              <a:rPr lang="en-AU" altLang="en-US" sz="1800" dirty="0" smtClean="0">
                <a:latin typeface="+mn-lt"/>
              </a:rPr>
            </a:br>
            <a:r>
              <a:rPr lang="en-AU" altLang="en-US" sz="1800" dirty="0" smtClean="0">
                <a:latin typeface="+mn-lt"/>
              </a:rPr>
              <a:t/>
            </a:r>
            <a:br>
              <a:rPr lang="en-AU" altLang="en-US" sz="1800" dirty="0" smtClean="0">
                <a:latin typeface="+mn-lt"/>
              </a:rPr>
            </a:br>
            <a:r>
              <a:rPr lang="en-AU" altLang="en-US" sz="1800" dirty="0" smtClean="0">
                <a:latin typeface="+mn-lt"/>
              </a:rPr>
              <a:t>Plato advances numerous arguments for his ideal state but one is important to bear in mind:</a:t>
            </a:r>
            <a:br>
              <a:rPr lang="en-AU" altLang="en-US" sz="1800" dirty="0" smtClean="0">
                <a:latin typeface="+mn-lt"/>
              </a:rPr>
            </a:br>
            <a:r>
              <a:rPr lang="en-AU" altLang="en-US" sz="1800" dirty="0" smtClean="0">
                <a:latin typeface="+mn-lt"/>
              </a:rPr>
              <a:t>	Plato thinks ruling is a </a:t>
            </a:r>
            <a:r>
              <a:rPr lang="en-AU" altLang="en-US" sz="1800" i="1" dirty="0" smtClean="0">
                <a:latin typeface="+mn-lt"/>
              </a:rPr>
              <a:t>specialised skill </a:t>
            </a:r>
            <a:r>
              <a:rPr lang="en-AU" altLang="en-US" sz="1800" dirty="0" smtClean="0">
                <a:latin typeface="+mn-lt"/>
              </a:rPr>
              <a:t>no less than, say, making shoes or 	building a ship.</a:t>
            </a:r>
            <a:br>
              <a:rPr lang="en-AU" altLang="en-US" sz="1800" dirty="0" smtClean="0">
                <a:latin typeface="+mn-lt"/>
              </a:rPr>
            </a:br>
            <a:r>
              <a:rPr lang="en-AU" altLang="en-US" sz="1800" dirty="0" smtClean="0">
                <a:latin typeface="+mn-lt"/>
              </a:rPr>
              <a:t/>
            </a:r>
            <a:br>
              <a:rPr lang="en-AU" altLang="en-US" sz="1800" dirty="0" smtClean="0">
                <a:latin typeface="+mn-lt"/>
              </a:rPr>
            </a:br>
            <a:r>
              <a:rPr lang="en-AU" altLang="en-US" sz="1800" dirty="0" smtClean="0">
                <a:latin typeface="+mn-lt"/>
              </a:rPr>
              <a:t>	Therefore, he thinks it no more sensible to have unskilled non-specialists 	ruling than making ships or shoes.</a:t>
            </a:r>
          </a:p>
        </p:txBody>
      </p:sp>
      <p:sp>
        <p:nvSpPr>
          <p:cNvPr id="10" name="Rectangle 9"/>
          <p:cNvSpPr/>
          <p:nvPr/>
        </p:nvSpPr>
        <p:spPr>
          <a:xfrm>
            <a:off x="1073888" y="-125963"/>
            <a:ext cx="6996223" cy="1200329"/>
          </a:xfrm>
          <a:prstGeom prst="rect">
            <a:avLst/>
          </a:prstGeom>
        </p:spPr>
        <p:txBody>
          <a:bodyPr wrap="square">
            <a:spAutoFit/>
          </a:bodyPr>
          <a:lstStyle/>
          <a:p>
            <a:pPr algn="ctr"/>
            <a:r>
              <a:rPr lang="en-US" sz="3600" b="1" dirty="0" smtClean="0">
                <a:effectLst/>
                <a:latin typeface="Calibri" panose="020F0502020204030204" pitchFamily="34" charset="0"/>
                <a:ea typeface="Calibri" panose="020F0502020204030204" pitchFamily="34" charset="0"/>
              </a:rPr>
              <a:t>Introduction to Philosophy</a:t>
            </a:r>
          </a:p>
          <a:p>
            <a:pPr algn="ctr"/>
            <a:r>
              <a:rPr lang="en-US" sz="3600" b="1" dirty="0" smtClean="0">
                <a:latin typeface="Calibri" panose="020F0502020204030204" pitchFamily="34" charset="0"/>
              </a:rPr>
              <a:t>Plato’s </a:t>
            </a:r>
            <a:r>
              <a:rPr lang="en-US" sz="3600" b="1" i="1" dirty="0" smtClean="0">
                <a:latin typeface="Calibri" panose="020F0502020204030204" pitchFamily="34" charset="0"/>
              </a:rPr>
              <a:t>Republic</a:t>
            </a:r>
            <a:endParaRPr lang="en-US" sz="3600" b="1" i="1" dirty="0"/>
          </a:p>
        </p:txBody>
      </p:sp>
    </p:spTree>
    <p:extLst>
      <p:ext uri="{BB962C8B-B14F-4D97-AF65-F5344CB8AC3E}">
        <p14:creationId xmlns:p14="http://schemas.microsoft.com/office/powerpoint/2010/main" val="34967137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03700" y="2678777"/>
            <a:ext cx="3131289" cy="461665"/>
          </a:xfrm>
          <a:prstGeom prst="rect">
            <a:avLst/>
          </a:prstGeom>
        </p:spPr>
        <p:txBody>
          <a:bodyPr wrap="square">
            <a:spAutoFit/>
          </a:bodyPr>
          <a:lstStyle/>
          <a:p>
            <a:r>
              <a:rPr lang="en-US" sz="2400" b="1" dirty="0" smtClean="0">
                <a:solidFill>
                  <a:srgbClr val="000000"/>
                </a:solidFill>
                <a:latin typeface="Arial" panose="020B0604020202020204" pitchFamily="34" charset="0"/>
              </a:rPr>
              <a:t>no office hour today</a:t>
            </a:r>
          </a:p>
        </p:txBody>
      </p:sp>
    </p:spTree>
    <p:extLst>
      <p:ext uri="{BB962C8B-B14F-4D97-AF65-F5344CB8AC3E}">
        <p14:creationId xmlns:p14="http://schemas.microsoft.com/office/powerpoint/2010/main" val="40586379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5033" y="2772359"/>
            <a:ext cx="7511902" cy="3416320"/>
          </a:xfrm>
          <a:prstGeom prst="rect">
            <a:avLst/>
          </a:prstGeom>
        </p:spPr>
        <p:txBody>
          <a:bodyPr wrap="square">
            <a:spAutoFit/>
          </a:bodyPr>
          <a:lstStyle/>
          <a:p>
            <a:r>
              <a:rPr lang="en-US" b="0" i="0" dirty="0" smtClean="0">
                <a:effectLst/>
              </a:rPr>
              <a:t>In the book's dialogue, </a:t>
            </a:r>
            <a:r>
              <a:rPr lang="en-US" b="0" i="0" u="none" strike="noStrike" dirty="0" smtClean="0">
                <a:effectLst/>
              </a:rPr>
              <a:t>Socrates</a:t>
            </a:r>
            <a:r>
              <a:rPr lang="en-US" b="0" i="0" dirty="0" smtClean="0">
                <a:effectLst/>
              </a:rPr>
              <a:t> discusses the meaning of justice and whether or not the just man is happier than the unjust man with various Athenians and foreigners.</a:t>
            </a:r>
          </a:p>
          <a:p>
            <a:endParaRPr lang="en-US" dirty="0"/>
          </a:p>
          <a:p>
            <a:r>
              <a:rPr lang="en-US" b="0" i="0" dirty="0" smtClean="0">
                <a:effectLst/>
              </a:rPr>
              <a:t>They consider the natures of existing regimes and then propose a series of different, hypothetical cities in comparison. This culminates in the discussion of a hypothetical city-state ruled by a </a:t>
            </a:r>
            <a:r>
              <a:rPr lang="en-US" b="0" i="0" u="none" strike="noStrike" dirty="0" smtClean="0">
                <a:effectLst/>
              </a:rPr>
              <a:t>philosopher king</a:t>
            </a:r>
            <a:r>
              <a:rPr lang="en-US" b="0" i="0" dirty="0" smtClean="0">
                <a:effectLst/>
              </a:rPr>
              <a:t>.</a:t>
            </a:r>
          </a:p>
          <a:p>
            <a:endParaRPr lang="en-US" dirty="0"/>
          </a:p>
          <a:p>
            <a:r>
              <a:rPr lang="en-US" b="0" i="0" dirty="0" smtClean="0">
                <a:effectLst/>
              </a:rPr>
              <a:t>They also discuss the </a:t>
            </a:r>
            <a:r>
              <a:rPr lang="en-US" b="0" i="0" u="none" strike="noStrike" dirty="0" smtClean="0">
                <a:effectLst/>
              </a:rPr>
              <a:t>theory of forms</a:t>
            </a:r>
            <a:r>
              <a:rPr lang="en-US" b="0" i="0" dirty="0" smtClean="0">
                <a:effectLst/>
              </a:rPr>
              <a:t>, the </a:t>
            </a:r>
            <a:r>
              <a:rPr lang="en-US" b="0" i="0" u="none" strike="noStrike" dirty="0" smtClean="0">
                <a:effectLst/>
              </a:rPr>
              <a:t>immortality</a:t>
            </a:r>
            <a:r>
              <a:rPr lang="en-US" b="0" i="0" dirty="0" smtClean="0">
                <a:effectLst/>
              </a:rPr>
              <a:t> of the </a:t>
            </a:r>
            <a:r>
              <a:rPr lang="en-US" b="0" i="0" u="none" strike="noStrike" dirty="0" smtClean="0">
                <a:effectLst/>
              </a:rPr>
              <a:t>soul</a:t>
            </a:r>
            <a:r>
              <a:rPr lang="en-US" b="0" i="0" dirty="0" smtClean="0">
                <a:effectLst/>
              </a:rPr>
              <a:t>, and the role of the philosopher and that of </a:t>
            </a:r>
            <a:r>
              <a:rPr lang="en-US" b="0" i="0" u="none" strike="noStrike" dirty="0" smtClean="0">
                <a:effectLst/>
              </a:rPr>
              <a:t>poetry</a:t>
            </a:r>
            <a:r>
              <a:rPr lang="en-US" b="0" i="0" dirty="0" smtClean="0">
                <a:effectLst/>
              </a:rPr>
              <a:t> in </a:t>
            </a:r>
            <a:r>
              <a:rPr lang="en-US" b="0" i="0" u="none" strike="noStrike" dirty="0" smtClean="0">
                <a:effectLst/>
              </a:rPr>
              <a:t>society</a:t>
            </a:r>
            <a:r>
              <a:rPr lang="en-US" b="0" i="0" dirty="0" smtClean="0">
                <a:effectLst/>
              </a:rPr>
              <a:t>.</a:t>
            </a:r>
            <a:endParaRPr lang="en-US" dirty="0"/>
          </a:p>
          <a:p>
            <a:endParaRPr lang="en-US" b="0" i="0" dirty="0" smtClean="0">
              <a:effectLst/>
            </a:endParaRPr>
          </a:p>
          <a:p>
            <a:r>
              <a:rPr lang="en-US" b="0" i="0" dirty="0" smtClean="0">
                <a:effectLst/>
              </a:rPr>
              <a:t>The dialogues may have taken place during the </a:t>
            </a:r>
            <a:r>
              <a:rPr lang="en-US" b="0" i="0" u="none" strike="noStrike" dirty="0" smtClean="0">
                <a:effectLst/>
              </a:rPr>
              <a:t>Peloponnesian War</a:t>
            </a:r>
            <a:r>
              <a:rPr lang="en-US" b="0" i="0" dirty="0" smtClean="0">
                <a:effectLst/>
              </a:rPr>
              <a:t>.</a:t>
            </a:r>
            <a:endParaRPr lang="en-US" dirty="0"/>
          </a:p>
        </p:txBody>
      </p:sp>
      <p:sp>
        <p:nvSpPr>
          <p:cNvPr id="6" name="Rectangle 5"/>
          <p:cNvSpPr/>
          <p:nvPr/>
        </p:nvSpPr>
        <p:spPr>
          <a:xfrm>
            <a:off x="0" y="-60457"/>
            <a:ext cx="9144000" cy="1134823"/>
          </a:xfrm>
          <a:prstGeom prst="rect">
            <a:avLst/>
          </a:prstGeom>
          <a:solidFill>
            <a:srgbClr val="7027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74" y="1129846"/>
            <a:ext cx="3160812" cy="484422"/>
          </a:xfrm>
          <a:prstGeom prst="rect">
            <a:avLst/>
          </a:prstGeom>
          <a:solidFill>
            <a:srgbClr val="A25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431" y="1089951"/>
            <a:ext cx="3147755" cy="584775"/>
          </a:xfrm>
          <a:prstGeom prst="rect">
            <a:avLst/>
          </a:prstGeom>
        </p:spPr>
        <p:txBody>
          <a:bodyPr wrap="square">
            <a:spAutoFit/>
          </a:bodyPr>
          <a:lstStyle/>
          <a:p>
            <a:pPr algn="ctr"/>
            <a:r>
              <a:rPr lang="en-US" sz="3200" b="1" dirty="0" smtClean="0">
                <a:latin typeface="Calibri" panose="020F0502020204030204" pitchFamily="34" charset="0"/>
                <a:ea typeface="Calibri" panose="020F0502020204030204" pitchFamily="34" charset="0"/>
              </a:rPr>
              <a:t>Greek Philosophy</a:t>
            </a:r>
            <a:endParaRPr lang="en-US" sz="3200" b="1" dirty="0" smtClean="0">
              <a:effectLst/>
              <a:latin typeface="Calibri" panose="020F0502020204030204" pitchFamily="34" charset="0"/>
              <a:ea typeface="Calibri" panose="020F0502020204030204" pitchFamily="34" charset="0"/>
            </a:endParaRPr>
          </a:p>
        </p:txBody>
      </p:sp>
      <p:sp>
        <p:nvSpPr>
          <p:cNvPr id="9" name="Rectangle 8"/>
          <p:cNvSpPr/>
          <p:nvPr/>
        </p:nvSpPr>
        <p:spPr>
          <a:xfrm>
            <a:off x="1" y="1669748"/>
            <a:ext cx="820430" cy="340241"/>
          </a:xfrm>
          <a:prstGeom prst="rect">
            <a:avLst/>
          </a:prstGeom>
          <a:solidFill>
            <a:srgbClr val="BF9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1507" y="1654163"/>
            <a:ext cx="748923" cy="369332"/>
          </a:xfrm>
          <a:prstGeom prst="rect">
            <a:avLst/>
          </a:prstGeom>
        </p:spPr>
        <p:txBody>
          <a:bodyPr wrap="none">
            <a:spAutoFit/>
          </a:bodyPr>
          <a:lstStyle/>
          <a:p>
            <a:r>
              <a:rPr lang="en-US" b="1" dirty="0" smtClean="0">
                <a:solidFill>
                  <a:srgbClr val="252525"/>
                </a:solidFill>
                <a:latin typeface="Arial" panose="020B0604020202020204" pitchFamily="34" charset="0"/>
              </a:rPr>
              <a:t>Plato</a:t>
            </a:r>
            <a:endParaRPr lang="en-US" dirty="0"/>
          </a:p>
        </p:txBody>
      </p:sp>
      <p:sp>
        <p:nvSpPr>
          <p:cNvPr id="11" name="Rectangle 10"/>
          <p:cNvSpPr/>
          <p:nvPr/>
        </p:nvSpPr>
        <p:spPr>
          <a:xfrm>
            <a:off x="-1" y="2078975"/>
            <a:ext cx="1600201" cy="244239"/>
          </a:xfrm>
          <a:prstGeom prst="rect">
            <a:avLst/>
          </a:prstGeom>
          <a:solidFill>
            <a:srgbClr val="B5A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6796" y="2039080"/>
            <a:ext cx="1471878" cy="338554"/>
          </a:xfrm>
          <a:prstGeom prst="rect">
            <a:avLst/>
          </a:prstGeom>
        </p:spPr>
        <p:txBody>
          <a:bodyPr wrap="none">
            <a:spAutoFit/>
          </a:bodyPr>
          <a:lstStyle/>
          <a:p>
            <a:r>
              <a:rPr lang="en-US" sz="1600" b="1" dirty="0" smtClean="0">
                <a:solidFill>
                  <a:srgbClr val="252525"/>
                </a:solidFill>
                <a:latin typeface="Arial" panose="020B0604020202020204" pitchFamily="34" charset="0"/>
              </a:rPr>
              <a:t>The Republic</a:t>
            </a:r>
            <a:endParaRPr lang="en-US" sz="1600" dirty="0"/>
          </a:p>
        </p:txBody>
      </p:sp>
      <p:sp>
        <p:nvSpPr>
          <p:cNvPr id="13" name="Rectangle 12"/>
          <p:cNvSpPr/>
          <p:nvPr/>
        </p:nvSpPr>
        <p:spPr>
          <a:xfrm>
            <a:off x="1073888" y="-125963"/>
            <a:ext cx="6996223" cy="1200329"/>
          </a:xfrm>
          <a:prstGeom prst="rect">
            <a:avLst/>
          </a:prstGeom>
        </p:spPr>
        <p:txBody>
          <a:bodyPr wrap="square">
            <a:spAutoFit/>
          </a:bodyPr>
          <a:lstStyle/>
          <a:p>
            <a:pPr algn="ctr"/>
            <a:r>
              <a:rPr lang="en-US" sz="3600" b="1" dirty="0" smtClean="0">
                <a:effectLst/>
                <a:latin typeface="Calibri" panose="020F0502020204030204" pitchFamily="34" charset="0"/>
                <a:ea typeface="Calibri" panose="020F0502020204030204" pitchFamily="34" charset="0"/>
              </a:rPr>
              <a:t>Introduction to Philosophy</a:t>
            </a:r>
          </a:p>
          <a:p>
            <a:pPr algn="ctr"/>
            <a:r>
              <a:rPr lang="en-US" sz="3600" b="1" dirty="0" smtClean="0">
                <a:latin typeface="Calibri" panose="020F0502020204030204" pitchFamily="34" charset="0"/>
              </a:rPr>
              <a:t>Plato’s </a:t>
            </a:r>
            <a:r>
              <a:rPr lang="en-US" sz="3600" b="1" i="1" dirty="0" smtClean="0">
                <a:latin typeface="Calibri" panose="020F0502020204030204" pitchFamily="34" charset="0"/>
              </a:rPr>
              <a:t>Republic</a:t>
            </a:r>
            <a:endParaRPr lang="en-US" sz="3600" b="1" i="1" dirty="0"/>
          </a:p>
        </p:txBody>
      </p:sp>
    </p:spTree>
    <p:extLst>
      <p:ext uri="{BB962C8B-B14F-4D97-AF65-F5344CB8AC3E}">
        <p14:creationId xmlns:p14="http://schemas.microsoft.com/office/powerpoint/2010/main" val="40990201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0457"/>
            <a:ext cx="9144000" cy="1134823"/>
          </a:xfrm>
          <a:prstGeom prst="rect">
            <a:avLst/>
          </a:prstGeom>
          <a:solidFill>
            <a:srgbClr val="7027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374" y="1129846"/>
            <a:ext cx="3160812" cy="484422"/>
          </a:xfrm>
          <a:prstGeom prst="rect">
            <a:avLst/>
          </a:prstGeom>
          <a:solidFill>
            <a:srgbClr val="A25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431" y="1089951"/>
            <a:ext cx="3147755" cy="584775"/>
          </a:xfrm>
          <a:prstGeom prst="rect">
            <a:avLst/>
          </a:prstGeom>
        </p:spPr>
        <p:txBody>
          <a:bodyPr wrap="square">
            <a:spAutoFit/>
          </a:bodyPr>
          <a:lstStyle/>
          <a:p>
            <a:pPr algn="ctr"/>
            <a:r>
              <a:rPr lang="en-US" sz="3200" b="1" dirty="0" smtClean="0">
                <a:latin typeface="Calibri" panose="020F0502020204030204" pitchFamily="34" charset="0"/>
                <a:ea typeface="Calibri" panose="020F0502020204030204" pitchFamily="34" charset="0"/>
              </a:rPr>
              <a:t>Greek Philosophy</a:t>
            </a:r>
            <a:endParaRPr lang="en-US" sz="3200" b="1" dirty="0" smtClean="0">
              <a:effectLst/>
              <a:latin typeface="Calibri" panose="020F0502020204030204" pitchFamily="34" charset="0"/>
              <a:ea typeface="Calibri" panose="020F0502020204030204" pitchFamily="34" charset="0"/>
            </a:endParaRPr>
          </a:p>
        </p:txBody>
      </p:sp>
      <p:sp>
        <p:nvSpPr>
          <p:cNvPr id="7" name="Rectangle 6"/>
          <p:cNvSpPr/>
          <p:nvPr/>
        </p:nvSpPr>
        <p:spPr>
          <a:xfrm>
            <a:off x="1" y="1669748"/>
            <a:ext cx="820430" cy="340241"/>
          </a:xfrm>
          <a:prstGeom prst="rect">
            <a:avLst/>
          </a:prstGeom>
          <a:solidFill>
            <a:srgbClr val="BF9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1507" y="1654163"/>
            <a:ext cx="748923" cy="369332"/>
          </a:xfrm>
          <a:prstGeom prst="rect">
            <a:avLst/>
          </a:prstGeom>
        </p:spPr>
        <p:txBody>
          <a:bodyPr wrap="none">
            <a:spAutoFit/>
          </a:bodyPr>
          <a:lstStyle/>
          <a:p>
            <a:r>
              <a:rPr lang="en-US" b="1" dirty="0" smtClean="0">
                <a:solidFill>
                  <a:srgbClr val="252525"/>
                </a:solidFill>
                <a:latin typeface="Arial" panose="020B0604020202020204" pitchFamily="34" charset="0"/>
              </a:rPr>
              <a:t>Plato</a:t>
            </a:r>
            <a:endParaRPr lang="en-US" dirty="0"/>
          </a:p>
        </p:txBody>
      </p:sp>
      <p:sp>
        <p:nvSpPr>
          <p:cNvPr id="9" name="Rectangle 8"/>
          <p:cNvSpPr/>
          <p:nvPr/>
        </p:nvSpPr>
        <p:spPr>
          <a:xfrm>
            <a:off x="-1" y="2078975"/>
            <a:ext cx="1600201" cy="244239"/>
          </a:xfrm>
          <a:prstGeom prst="rect">
            <a:avLst/>
          </a:prstGeom>
          <a:solidFill>
            <a:srgbClr val="B5A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6796" y="2039080"/>
            <a:ext cx="1471878" cy="338554"/>
          </a:xfrm>
          <a:prstGeom prst="rect">
            <a:avLst/>
          </a:prstGeom>
        </p:spPr>
        <p:txBody>
          <a:bodyPr wrap="none">
            <a:spAutoFit/>
          </a:bodyPr>
          <a:lstStyle/>
          <a:p>
            <a:r>
              <a:rPr lang="en-US" sz="1600" b="1" dirty="0" smtClean="0">
                <a:solidFill>
                  <a:srgbClr val="252525"/>
                </a:solidFill>
                <a:latin typeface="Arial" panose="020B0604020202020204" pitchFamily="34" charset="0"/>
              </a:rPr>
              <a:t>The Republic</a:t>
            </a:r>
            <a:endParaRPr lang="en-US" sz="1600" dirty="0"/>
          </a:p>
        </p:txBody>
      </p:sp>
      <p:sp>
        <p:nvSpPr>
          <p:cNvPr id="11" name="Rectangle 10"/>
          <p:cNvSpPr/>
          <p:nvPr/>
        </p:nvSpPr>
        <p:spPr>
          <a:xfrm>
            <a:off x="1073888" y="-125963"/>
            <a:ext cx="6996223" cy="1200329"/>
          </a:xfrm>
          <a:prstGeom prst="rect">
            <a:avLst/>
          </a:prstGeom>
        </p:spPr>
        <p:txBody>
          <a:bodyPr wrap="square">
            <a:spAutoFit/>
          </a:bodyPr>
          <a:lstStyle/>
          <a:p>
            <a:pPr algn="ctr"/>
            <a:r>
              <a:rPr lang="en-US" sz="3600" b="1" dirty="0" smtClean="0">
                <a:effectLst/>
                <a:latin typeface="Calibri" panose="020F0502020204030204" pitchFamily="34" charset="0"/>
                <a:ea typeface="Calibri" panose="020F0502020204030204" pitchFamily="34" charset="0"/>
              </a:rPr>
              <a:t>Introduction to Philosophy</a:t>
            </a:r>
          </a:p>
          <a:p>
            <a:pPr algn="ctr"/>
            <a:r>
              <a:rPr lang="en-US" sz="3600" b="1" dirty="0" smtClean="0">
                <a:latin typeface="Calibri" panose="020F0502020204030204" pitchFamily="34" charset="0"/>
              </a:rPr>
              <a:t>Plato’s </a:t>
            </a:r>
            <a:r>
              <a:rPr lang="en-US" sz="3600" b="1" i="1" dirty="0" smtClean="0">
                <a:latin typeface="Calibri" panose="020F0502020204030204" pitchFamily="34" charset="0"/>
              </a:rPr>
              <a:t>Republic</a:t>
            </a:r>
            <a:endParaRPr lang="en-US" sz="3600" b="1" i="1" dirty="0"/>
          </a:p>
        </p:txBody>
      </p:sp>
      <p:sp>
        <p:nvSpPr>
          <p:cNvPr id="12" name="Rectangle 2"/>
          <p:cNvSpPr>
            <a:spLocks noGrp="1" noChangeArrowheads="1"/>
          </p:cNvSpPr>
          <p:nvPr>
            <p:ph type="title"/>
          </p:nvPr>
        </p:nvSpPr>
        <p:spPr>
          <a:xfrm>
            <a:off x="1528674" y="2781883"/>
            <a:ext cx="3098062" cy="820005"/>
          </a:xfrm>
        </p:spPr>
        <p:txBody>
          <a:bodyPr>
            <a:normAutofit/>
          </a:bodyPr>
          <a:lstStyle/>
          <a:p>
            <a:pPr eaLnBrk="1" hangingPunct="1"/>
            <a:r>
              <a:rPr lang="en-US" altLang="en-US" sz="4000" dirty="0" smtClean="0">
                <a:latin typeface="+mn-lt"/>
              </a:rPr>
              <a:t>Divided Line</a:t>
            </a:r>
          </a:p>
        </p:txBody>
      </p:sp>
      <p:sp>
        <p:nvSpPr>
          <p:cNvPr id="13" name="Text Box 4"/>
          <p:cNvSpPr txBox="1">
            <a:spLocks noChangeArrowheads="1"/>
          </p:cNvSpPr>
          <p:nvPr/>
        </p:nvSpPr>
        <p:spPr bwMode="auto">
          <a:xfrm>
            <a:off x="1528674" y="3620104"/>
            <a:ext cx="7848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altLang="en-US" sz="2400" dirty="0">
                <a:latin typeface="Arial" panose="020B0604020202020204" pitchFamily="34" charset="0"/>
              </a:rPr>
              <a:t>Ascent from images through perceptions through hypotheses to first principles (ideas). </a:t>
            </a:r>
          </a:p>
        </p:txBody>
      </p:sp>
      <p:sp>
        <p:nvSpPr>
          <p:cNvPr id="14" name="Text Box 5"/>
          <p:cNvSpPr txBox="1">
            <a:spLocks noChangeArrowheads="1"/>
          </p:cNvSpPr>
          <p:nvPr/>
        </p:nvSpPr>
        <p:spPr bwMode="auto">
          <a:xfrm>
            <a:off x="1528674" y="4571169"/>
            <a:ext cx="516452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ahoma" panose="020B0604030504040204" pitchFamily="34" charset="0"/>
              </a:defRPr>
            </a:lvl1pPr>
            <a:lvl2pPr>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sz="2400" dirty="0" smtClean="0">
                <a:latin typeface="Arial" panose="020B0604020202020204" pitchFamily="34" charset="0"/>
              </a:rPr>
              <a:t>Understanding</a:t>
            </a:r>
          </a:p>
          <a:p>
            <a:pPr eaLnBrk="1" hangingPunct="1"/>
            <a:r>
              <a:rPr lang="en-US" altLang="en-US" sz="2400" dirty="0" smtClean="0">
                <a:latin typeface="Arial" panose="020B0604020202020204" pitchFamily="34" charset="0"/>
              </a:rPr>
              <a:t>Thought </a:t>
            </a:r>
            <a:r>
              <a:rPr lang="en-US" altLang="en-US" sz="2400" dirty="0">
                <a:latin typeface="Arial" panose="020B0604020202020204" pitchFamily="34" charset="0"/>
              </a:rPr>
              <a:t>(mathematical hypothesis</a:t>
            </a:r>
            <a:r>
              <a:rPr lang="en-US" altLang="en-US" sz="2400" dirty="0" smtClean="0">
                <a:latin typeface="Arial" panose="020B0604020202020204" pitchFamily="34" charset="0"/>
              </a:rPr>
              <a:t>)</a:t>
            </a:r>
          </a:p>
          <a:p>
            <a:pPr eaLnBrk="1" hangingPunct="1"/>
            <a:r>
              <a:rPr lang="en-US" altLang="en-US" sz="2400" dirty="0" smtClean="0">
                <a:latin typeface="Arial" panose="020B0604020202020204" pitchFamily="34" charset="0"/>
              </a:rPr>
              <a:t>Belief </a:t>
            </a:r>
            <a:r>
              <a:rPr lang="en-US" altLang="en-US" sz="2400" dirty="0">
                <a:latin typeface="Arial" panose="020B0604020202020204" pitchFamily="34" charset="0"/>
              </a:rPr>
              <a:t>or </a:t>
            </a:r>
            <a:r>
              <a:rPr lang="en-US" altLang="en-US" sz="2400" dirty="0" smtClean="0">
                <a:latin typeface="Arial" panose="020B0604020202020204" pitchFamily="34" charset="0"/>
              </a:rPr>
              <a:t>opinion</a:t>
            </a:r>
          </a:p>
          <a:p>
            <a:pPr eaLnBrk="1" hangingPunct="1"/>
            <a:r>
              <a:rPr lang="en-US" altLang="en-US" sz="2400" dirty="0" smtClean="0">
                <a:latin typeface="Arial" panose="020B0604020202020204" pitchFamily="34" charset="0"/>
              </a:rPr>
              <a:t>Imaging </a:t>
            </a:r>
            <a:r>
              <a:rPr lang="en-US" altLang="en-US" sz="2400" dirty="0">
                <a:latin typeface="Arial" panose="020B0604020202020204" pitchFamily="34" charset="0"/>
              </a:rPr>
              <a:t>(picture-thinking)</a:t>
            </a:r>
            <a:endParaRPr lang="en-US" altLang="en-US" sz="2400" dirty="0">
              <a:latin typeface="Times New Roman" panose="02020603050405020304" pitchFamily="18" charset="0"/>
            </a:endParaRPr>
          </a:p>
        </p:txBody>
      </p:sp>
    </p:spTree>
    <p:extLst>
      <p:ext uri="{BB962C8B-B14F-4D97-AF65-F5344CB8AC3E}">
        <p14:creationId xmlns:p14="http://schemas.microsoft.com/office/powerpoint/2010/main" val="158078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utoUpdateAnimBg="0"/>
      <p:bldP spid="14"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4"/>
          <p:cNvSpPr>
            <a:spLocks noGrp="1" noChangeArrowheads="1"/>
          </p:cNvSpPr>
          <p:nvPr>
            <p:ph type="body" sz="half" idx="2"/>
          </p:nvPr>
        </p:nvSpPr>
        <p:spPr/>
        <p:txBody>
          <a:bodyPr/>
          <a:lstStyle/>
          <a:p>
            <a:pPr eaLnBrk="1" hangingPunct="1">
              <a:lnSpc>
                <a:spcPct val="90000"/>
              </a:lnSpc>
              <a:tabLst>
                <a:tab pos="1092200" algn="l"/>
              </a:tabLst>
            </a:pPr>
            <a:r>
              <a:rPr lang="en-US" altLang="en-US" sz="2400" smtClean="0">
                <a:cs typeface="Times New Roman" panose="02020603050405020304" pitchFamily="18" charset="0"/>
              </a:rPr>
              <a:t>1st section - images, shadows, reflections</a:t>
            </a:r>
          </a:p>
          <a:p>
            <a:pPr eaLnBrk="1" hangingPunct="1">
              <a:lnSpc>
                <a:spcPct val="90000"/>
              </a:lnSpc>
              <a:tabLst>
                <a:tab pos="1092200" algn="l"/>
              </a:tabLst>
            </a:pPr>
            <a:r>
              <a:rPr lang="en-US" altLang="en-US" sz="2400" smtClean="0">
                <a:cs typeface="Times New Roman" panose="02020603050405020304" pitchFamily="18" charset="0"/>
              </a:rPr>
              <a:t>2nd section - animals, things </a:t>
            </a:r>
          </a:p>
          <a:p>
            <a:pPr lvl="1" eaLnBrk="1" hangingPunct="1">
              <a:lnSpc>
                <a:spcPct val="90000"/>
              </a:lnSpc>
              <a:tabLst>
                <a:tab pos="1092200" algn="l"/>
              </a:tabLst>
            </a:pPr>
            <a:r>
              <a:rPr lang="en-US" altLang="en-US" sz="2000" smtClean="0">
                <a:cs typeface="Times New Roman" panose="02020603050405020304" pitchFamily="18" charset="0"/>
              </a:rPr>
              <a:t>Things in the 1st section copy those in the 2nd. </a:t>
            </a:r>
          </a:p>
          <a:p>
            <a:pPr eaLnBrk="1" hangingPunct="1">
              <a:lnSpc>
                <a:spcPct val="90000"/>
              </a:lnSpc>
              <a:tabLst>
                <a:tab pos="1092200" algn="l"/>
              </a:tabLst>
            </a:pPr>
            <a:r>
              <a:rPr lang="en-US" altLang="en-US" sz="2400" smtClean="0">
                <a:cs typeface="Times New Roman" panose="02020603050405020304" pitchFamily="18" charset="0"/>
              </a:rPr>
              <a:t>3rd section - figures from the visible realm: mathematics.</a:t>
            </a:r>
          </a:p>
          <a:p>
            <a:pPr eaLnBrk="1" hangingPunct="1">
              <a:lnSpc>
                <a:spcPct val="90000"/>
              </a:lnSpc>
              <a:tabLst>
                <a:tab pos="1092200" algn="l"/>
              </a:tabLst>
            </a:pPr>
            <a:r>
              <a:rPr lang="en-US" altLang="en-US" sz="2400" smtClean="0">
                <a:cs typeface="Times New Roman" panose="02020603050405020304" pitchFamily="18" charset="0"/>
              </a:rPr>
              <a:t>4th section - no images but ideas themselves</a:t>
            </a:r>
            <a:endParaRPr lang="en-US" altLang="en-US" sz="2400" smtClean="0"/>
          </a:p>
        </p:txBody>
      </p:sp>
      <p:sp>
        <p:nvSpPr>
          <p:cNvPr id="12292" name="Line 5"/>
          <p:cNvSpPr>
            <a:spLocks noChangeShapeType="1"/>
          </p:cNvSpPr>
          <p:nvPr/>
        </p:nvSpPr>
        <p:spPr bwMode="auto">
          <a:xfrm flipH="1">
            <a:off x="1981200" y="2057400"/>
            <a:ext cx="0" cy="4572000"/>
          </a:xfrm>
          <a:prstGeom prst="line">
            <a:avLst/>
          </a:prstGeom>
          <a:noFill/>
          <a:ln w="5715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293" name="Line 6"/>
          <p:cNvSpPr>
            <a:spLocks noChangeShapeType="1"/>
          </p:cNvSpPr>
          <p:nvPr/>
        </p:nvSpPr>
        <p:spPr bwMode="auto">
          <a:xfrm flipV="1">
            <a:off x="1981200" y="3886200"/>
            <a:ext cx="533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294" name="Line 7"/>
          <p:cNvSpPr>
            <a:spLocks noChangeShapeType="1"/>
          </p:cNvSpPr>
          <p:nvPr/>
        </p:nvSpPr>
        <p:spPr bwMode="auto">
          <a:xfrm>
            <a:off x="1981200" y="2819400"/>
            <a:ext cx="30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295" name="Line 8"/>
          <p:cNvSpPr>
            <a:spLocks noChangeShapeType="1"/>
          </p:cNvSpPr>
          <p:nvPr/>
        </p:nvSpPr>
        <p:spPr bwMode="auto">
          <a:xfrm>
            <a:off x="1981200" y="4953000"/>
            <a:ext cx="30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296" name="Text Box 9"/>
          <p:cNvSpPr txBox="1">
            <a:spLocks noChangeArrowheads="1"/>
          </p:cNvSpPr>
          <p:nvPr/>
        </p:nvSpPr>
        <p:spPr bwMode="auto">
          <a:xfrm rot="-5339695">
            <a:off x="342900" y="27051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altLang="en-US" sz="2400" dirty="0">
                <a:latin typeface="Times New Roman" panose="02020603050405020304" pitchFamily="18" charset="0"/>
              </a:rPr>
              <a:t>Visible</a:t>
            </a:r>
          </a:p>
        </p:txBody>
      </p:sp>
      <p:sp>
        <p:nvSpPr>
          <p:cNvPr id="12297" name="Text Box 10"/>
          <p:cNvSpPr txBox="1">
            <a:spLocks noChangeArrowheads="1"/>
          </p:cNvSpPr>
          <p:nvPr/>
        </p:nvSpPr>
        <p:spPr bwMode="auto">
          <a:xfrm rot="-5392657">
            <a:off x="190500" y="4991100"/>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altLang="en-US" sz="2400">
                <a:latin typeface="Times New Roman" panose="02020603050405020304" pitchFamily="18" charset="0"/>
              </a:rPr>
              <a:t>Intelligible</a:t>
            </a:r>
          </a:p>
        </p:txBody>
      </p:sp>
      <p:sp>
        <p:nvSpPr>
          <p:cNvPr id="11" name="Rectangle 10"/>
          <p:cNvSpPr/>
          <p:nvPr/>
        </p:nvSpPr>
        <p:spPr>
          <a:xfrm>
            <a:off x="0" y="-60457"/>
            <a:ext cx="9144000" cy="1134823"/>
          </a:xfrm>
          <a:prstGeom prst="rect">
            <a:avLst/>
          </a:prstGeom>
          <a:solidFill>
            <a:srgbClr val="7027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374" y="1129846"/>
            <a:ext cx="3160812" cy="484422"/>
          </a:xfrm>
          <a:prstGeom prst="rect">
            <a:avLst/>
          </a:prstGeom>
          <a:solidFill>
            <a:srgbClr val="A25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5431" y="1089951"/>
            <a:ext cx="3147755" cy="584775"/>
          </a:xfrm>
          <a:prstGeom prst="rect">
            <a:avLst/>
          </a:prstGeom>
        </p:spPr>
        <p:txBody>
          <a:bodyPr wrap="square">
            <a:spAutoFit/>
          </a:bodyPr>
          <a:lstStyle/>
          <a:p>
            <a:pPr algn="ctr"/>
            <a:r>
              <a:rPr lang="en-US" sz="3200" b="1" dirty="0" smtClean="0">
                <a:latin typeface="Calibri" panose="020F0502020204030204" pitchFamily="34" charset="0"/>
                <a:ea typeface="Calibri" panose="020F0502020204030204" pitchFamily="34" charset="0"/>
              </a:rPr>
              <a:t>Greek Philosophy</a:t>
            </a:r>
            <a:endParaRPr lang="en-US" sz="3200" b="1" dirty="0" smtClean="0">
              <a:effectLst/>
              <a:latin typeface="Calibri" panose="020F0502020204030204" pitchFamily="34" charset="0"/>
              <a:ea typeface="Calibri" panose="020F0502020204030204" pitchFamily="34" charset="0"/>
            </a:endParaRPr>
          </a:p>
        </p:txBody>
      </p:sp>
      <p:sp>
        <p:nvSpPr>
          <p:cNvPr id="14" name="Rectangle 13"/>
          <p:cNvSpPr/>
          <p:nvPr/>
        </p:nvSpPr>
        <p:spPr>
          <a:xfrm>
            <a:off x="1" y="1669748"/>
            <a:ext cx="820430" cy="340241"/>
          </a:xfrm>
          <a:prstGeom prst="rect">
            <a:avLst/>
          </a:prstGeom>
          <a:solidFill>
            <a:srgbClr val="BF9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1507" y="1654163"/>
            <a:ext cx="748923" cy="369332"/>
          </a:xfrm>
          <a:prstGeom prst="rect">
            <a:avLst/>
          </a:prstGeom>
        </p:spPr>
        <p:txBody>
          <a:bodyPr wrap="none">
            <a:spAutoFit/>
          </a:bodyPr>
          <a:lstStyle/>
          <a:p>
            <a:r>
              <a:rPr lang="en-US" b="1" dirty="0" smtClean="0">
                <a:solidFill>
                  <a:srgbClr val="252525"/>
                </a:solidFill>
                <a:latin typeface="Arial" panose="020B0604020202020204" pitchFamily="34" charset="0"/>
              </a:rPr>
              <a:t>Plato</a:t>
            </a:r>
            <a:endParaRPr lang="en-US" dirty="0"/>
          </a:p>
        </p:txBody>
      </p:sp>
      <p:sp>
        <p:nvSpPr>
          <p:cNvPr id="16" name="Rectangle 15"/>
          <p:cNvSpPr/>
          <p:nvPr/>
        </p:nvSpPr>
        <p:spPr>
          <a:xfrm>
            <a:off x="-1" y="2078975"/>
            <a:ext cx="1600201" cy="244239"/>
          </a:xfrm>
          <a:prstGeom prst="rect">
            <a:avLst/>
          </a:prstGeom>
          <a:solidFill>
            <a:srgbClr val="B5A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6796" y="2039080"/>
            <a:ext cx="1471878" cy="338554"/>
          </a:xfrm>
          <a:prstGeom prst="rect">
            <a:avLst/>
          </a:prstGeom>
        </p:spPr>
        <p:txBody>
          <a:bodyPr wrap="none">
            <a:spAutoFit/>
          </a:bodyPr>
          <a:lstStyle/>
          <a:p>
            <a:r>
              <a:rPr lang="en-US" sz="1600" b="1" dirty="0" smtClean="0">
                <a:solidFill>
                  <a:srgbClr val="252525"/>
                </a:solidFill>
                <a:latin typeface="Arial" panose="020B0604020202020204" pitchFamily="34" charset="0"/>
              </a:rPr>
              <a:t>The Republic</a:t>
            </a:r>
            <a:endParaRPr lang="en-US" sz="1600" dirty="0"/>
          </a:p>
        </p:txBody>
      </p:sp>
      <p:sp>
        <p:nvSpPr>
          <p:cNvPr id="18" name="Rectangle 17"/>
          <p:cNvSpPr/>
          <p:nvPr/>
        </p:nvSpPr>
        <p:spPr>
          <a:xfrm>
            <a:off x="1073888" y="-125963"/>
            <a:ext cx="6996223" cy="1200329"/>
          </a:xfrm>
          <a:prstGeom prst="rect">
            <a:avLst/>
          </a:prstGeom>
        </p:spPr>
        <p:txBody>
          <a:bodyPr wrap="square">
            <a:spAutoFit/>
          </a:bodyPr>
          <a:lstStyle/>
          <a:p>
            <a:pPr algn="ctr"/>
            <a:r>
              <a:rPr lang="en-US" sz="3600" b="1" dirty="0" smtClean="0">
                <a:effectLst/>
                <a:latin typeface="Calibri" panose="020F0502020204030204" pitchFamily="34" charset="0"/>
                <a:ea typeface="Calibri" panose="020F0502020204030204" pitchFamily="34" charset="0"/>
              </a:rPr>
              <a:t>Introduction to Philosophy</a:t>
            </a:r>
          </a:p>
          <a:p>
            <a:pPr algn="ctr"/>
            <a:r>
              <a:rPr lang="en-US" sz="3600" b="1" dirty="0" smtClean="0">
                <a:latin typeface="Calibri" panose="020F0502020204030204" pitchFamily="34" charset="0"/>
              </a:rPr>
              <a:t>Plato’s </a:t>
            </a:r>
            <a:r>
              <a:rPr lang="en-US" sz="3600" b="1" i="1" dirty="0" smtClean="0">
                <a:latin typeface="Calibri" panose="020F0502020204030204" pitchFamily="34" charset="0"/>
              </a:rPr>
              <a:t>Republic</a:t>
            </a:r>
            <a:endParaRPr lang="en-US" sz="3600" b="1" i="1" dirty="0"/>
          </a:p>
        </p:txBody>
      </p:sp>
    </p:spTree>
    <p:extLst>
      <p:ext uri="{BB962C8B-B14F-4D97-AF65-F5344CB8AC3E}">
        <p14:creationId xmlns:p14="http://schemas.microsoft.com/office/powerpoint/2010/main" val="307298705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static.tvtropes.org/pmwiki/pub/images/platonic_cav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8927" y="2323214"/>
            <a:ext cx="4687555" cy="407147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60457"/>
            <a:ext cx="9144000" cy="1134823"/>
          </a:xfrm>
          <a:prstGeom prst="rect">
            <a:avLst/>
          </a:prstGeom>
          <a:solidFill>
            <a:srgbClr val="7027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374" y="1129846"/>
            <a:ext cx="3160812" cy="484422"/>
          </a:xfrm>
          <a:prstGeom prst="rect">
            <a:avLst/>
          </a:prstGeom>
          <a:solidFill>
            <a:srgbClr val="A25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431" y="1089951"/>
            <a:ext cx="3147755" cy="584775"/>
          </a:xfrm>
          <a:prstGeom prst="rect">
            <a:avLst/>
          </a:prstGeom>
        </p:spPr>
        <p:txBody>
          <a:bodyPr wrap="square">
            <a:spAutoFit/>
          </a:bodyPr>
          <a:lstStyle/>
          <a:p>
            <a:pPr algn="ctr"/>
            <a:r>
              <a:rPr lang="en-US" sz="3200" b="1" dirty="0" smtClean="0">
                <a:latin typeface="Calibri" panose="020F0502020204030204" pitchFamily="34" charset="0"/>
                <a:ea typeface="Calibri" panose="020F0502020204030204" pitchFamily="34" charset="0"/>
              </a:rPr>
              <a:t>Greek Philosophy</a:t>
            </a:r>
            <a:endParaRPr lang="en-US" sz="3200" b="1" dirty="0" smtClean="0">
              <a:effectLst/>
              <a:latin typeface="Calibri" panose="020F0502020204030204" pitchFamily="34" charset="0"/>
              <a:ea typeface="Calibri" panose="020F0502020204030204" pitchFamily="34" charset="0"/>
            </a:endParaRPr>
          </a:p>
        </p:txBody>
      </p:sp>
      <p:sp>
        <p:nvSpPr>
          <p:cNvPr id="6" name="Rectangle 5"/>
          <p:cNvSpPr/>
          <p:nvPr/>
        </p:nvSpPr>
        <p:spPr>
          <a:xfrm>
            <a:off x="1" y="1669748"/>
            <a:ext cx="820430" cy="340241"/>
          </a:xfrm>
          <a:prstGeom prst="rect">
            <a:avLst/>
          </a:prstGeom>
          <a:solidFill>
            <a:srgbClr val="BF9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1507" y="1654163"/>
            <a:ext cx="748923" cy="369332"/>
          </a:xfrm>
          <a:prstGeom prst="rect">
            <a:avLst/>
          </a:prstGeom>
        </p:spPr>
        <p:txBody>
          <a:bodyPr wrap="none">
            <a:spAutoFit/>
          </a:bodyPr>
          <a:lstStyle/>
          <a:p>
            <a:r>
              <a:rPr lang="en-US" b="1" dirty="0" smtClean="0">
                <a:solidFill>
                  <a:srgbClr val="252525"/>
                </a:solidFill>
                <a:latin typeface="Arial" panose="020B0604020202020204" pitchFamily="34" charset="0"/>
              </a:rPr>
              <a:t>Plato</a:t>
            </a:r>
            <a:endParaRPr lang="en-US" dirty="0"/>
          </a:p>
        </p:txBody>
      </p:sp>
      <p:sp>
        <p:nvSpPr>
          <p:cNvPr id="8" name="Rectangle 7"/>
          <p:cNvSpPr/>
          <p:nvPr/>
        </p:nvSpPr>
        <p:spPr>
          <a:xfrm>
            <a:off x="-1" y="2078975"/>
            <a:ext cx="1600201" cy="244239"/>
          </a:xfrm>
          <a:prstGeom prst="rect">
            <a:avLst/>
          </a:prstGeom>
          <a:solidFill>
            <a:srgbClr val="B5A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6796" y="2039080"/>
            <a:ext cx="1471878" cy="338554"/>
          </a:xfrm>
          <a:prstGeom prst="rect">
            <a:avLst/>
          </a:prstGeom>
        </p:spPr>
        <p:txBody>
          <a:bodyPr wrap="none">
            <a:spAutoFit/>
          </a:bodyPr>
          <a:lstStyle/>
          <a:p>
            <a:r>
              <a:rPr lang="en-US" sz="1600" b="1" dirty="0" smtClean="0">
                <a:solidFill>
                  <a:srgbClr val="252525"/>
                </a:solidFill>
                <a:latin typeface="Arial" panose="020B0604020202020204" pitchFamily="34" charset="0"/>
              </a:rPr>
              <a:t>The Republic</a:t>
            </a:r>
            <a:endParaRPr lang="en-US" sz="1600" dirty="0"/>
          </a:p>
        </p:txBody>
      </p:sp>
      <p:sp>
        <p:nvSpPr>
          <p:cNvPr id="10" name="Rectangle 9"/>
          <p:cNvSpPr/>
          <p:nvPr/>
        </p:nvSpPr>
        <p:spPr>
          <a:xfrm>
            <a:off x="1073888" y="-125963"/>
            <a:ext cx="6996223" cy="1200329"/>
          </a:xfrm>
          <a:prstGeom prst="rect">
            <a:avLst/>
          </a:prstGeom>
        </p:spPr>
        <p:txBody>
          <a:bodyPr wrap="square">
            <a:spAutoFit/>
          </a:bodyPr>
          <a:lstStyle/>
          <a:p>
            <a:pPr algn="ctr"/>
            <a:r>
              <a:rPr lang="en-US" sz="3600" b="1" dirty="0" smtClean="0">
                <a:effectLst/>
                <a:latin typeface="Calibri" panose="020F0502020204030204" pitchFamily="34" charset="0"/>
                <a:ea typeface="Calibri" panose="020F0502020204030204" pitchFamily="34" charset="0"/>
              </a:rPr>
              <a:t>Introduction to Philosophy</a:t>
            </a:r>
          </a:p>
          <a:p>
            <a:pPr algn="ctr"/>
            <a:r>
              <a:rPr lang="en-US" sz="3600" b="1" dirty="0" smtClean="0">
                <a:latin typeface="Calibri" panose="020F0502020204030204" pitchFamily="34" charset="0"/>
              </a:rPr>
              <a:t>Plato’s </a:t>
            </a:r>
            <a:r>
              <a:rPr lang="en-US" sz="3600" b="1" i="1" dirty="0" smtClean="0">
                <a:latin typeface="Calibri" panose="020F0502020204030204" pitchFamily="34" charset="0"/>
              </a:rPr>
              <a:t>Republic</a:t>
            </a:r>
            <a:endParaRPr lang="en-US" sz="3600" b="1" i="1" dirty="0"/>
          </a:p>
        </p:txBody>
      </p:sp>
    </p:spTree>
    <p:extLst>
      <p:ext uri="{BB962C8B-B14F-4D97-AF65-F5344CB8AC3E}">
        <p14:creationId xmlns:p14="http://schemas.microsoft.com/office/powerpoint/2010/main" val="4111444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sz="half" idx="1"/>
          </p:nvPr>
        </p:nvSpPr>
        <p:spPr>
          <a:xfrm>
            <a:off x="609600" y="3049768"/>
            <a:ext cx="3810000" cy="3352800"/>
          </a:xfrm>
          <a:ln>
            <a:noFill/>
            <a:miter lim="800000"/>
            <a:headEnd/>
            <a:tailEnd/>
          </a:ln>
        </p:spPr>
        <p:txBody>
          <a:bodyPr/>
          <a:lstStyle/>
          <a:p>
            <a:pPr eaLnBrk="1" hangingPunct="1"/>
            <a:r>
              <a:rPr lang="en-US" altLang="en-US" dirty="0" smtClean="0"/>
              <a:t>Imagination</a:t>
            </a:r>
          </a:p>
          <a:p>
            <a:pPr eaLnBrk="1" hangingPunct="1"/>
            <a:r>
              <a:rPr lang="en-US" altLang="en-US" dirty="0" smtClean="0"/>
              <a:t>Belief</a:t>
            </a:r>
          </a:p>
          <a:p>
            <a:pPr eaLnBrk="1" hangingPunct="1">
              <a:buFont typeface="Wingdings" panose="05000000000000000000" pitchFamily="2" charset="2"/>
              <a:buNone/>
            </a:pPr>
            <a:endParaRPr lang="en-US" altLang="en-US" dirty="0" smtClean="0"/>
          </a:p>
          <a:p>
            <a:pPr eaLnBrk="1" hangingPunct="1"/>
            <a:r>
              <a:rPr lang="en-US" altLang="en-US" dirty="0" smtClean="0"/>
              <a:t>Thought</a:t>
            </a:r>
          </a:p>
          <a:p>
            <a:pPr eaLnBrk="1" hangingPunct="1">
              <a:buFont typeface="Wingdings" panose="05000000000000000000" pitchFamily="2" charset="2"/>
              <a:buNone/>
            </a:pPr>
            <a:endParaRPr lang="en-US" altLang="en-US" dirty="0" smtClean="0"/>
          </a:p>
          <a:p>
            <a:pPr eaLnBrk="1" hangingPunct="1"/>
            <a:r>
              <a:rPr lang="en-US" altLang="en-US" dirty="0" smtClean="0"/>
              <a:t>Understanding</a:t>
            </a:r>
          </a:p>
        </p:txBody>
      </p:sp>
      <p:sp>
        <p:nvSpPr>
          <p:cNvPr id="15364" name="Rectangle 4"/>
          <p:cNvSpPr>
            <a:spLocks noGrp="1" noChangeArrowheads="1"/>
          </p:cNvSpPr>
          <p:nvPr>
            <p:ph type="body" sz="half" idx="2"/>
          </p:nvPr>
        </p:nvSpPr>
        <p:spPr>
          <a:xfrm>
            <a:off x="5145088" y="3010081"/>
            <a:ext cx="3810000" cy="3352800"/>
          </a:xfrm>
          <a:ln>
            <a:noFill/>
            <a:miter lim="800000"/>
            <a:headEnd/>
            <a:tailEnd/>
          </a:ln>
        </p:spPr>
        <p:txBody>
          <a:bodyPr/>
          <a:lstStyle/>
          <a:p>
            <a:pPr eaLnBrk="1" hangingPunct="1"/>
            <a:r>
              <a:rPr lang="en-US" altLang="en-US" dirty="0" smtClean="0"/>
              <a:t>The shadows</a:t>
            </a:r>
          </a:p>
          <a:p>
            <a:pPr eaLnBrk="1" hangingPunct="1"/>
            <a:r>
              <a:rPr lang="en-US" altLang="en-US" dirty="0" smtClean="0"/>
              <a:t>The objects on the wall</a:t>
            </a:r>
          </a:p>
          <a:p>
            <a:pPr eaLnBrk="1" hangingPunct="1"/>
            <a:r>
              <a:rPr lang="en-US" altLang="en-US" dirty="0" smtClean="0"/>
              <a:t>Reflections and shadows</a:t>
            </a:r>
          </a:p>
          <a:p>
            <a:pPr eaLnBrk="1" hangingPunct="1"/>
            <a:r>
              <a:rPr lang="en-US" altLang="en-US" dirty="0" smtClean="0"/>
              <a:t>Objects outside the cave</a:t>
            </a:r>
          </a:p>
        </p:txBody>
      </p:sp>
      <p:sp>
        <p:nvSpPr>
          <p:cNvPr id="15365" name="Text Box 5"/>
          <p:cNvSpPr txBox="1">
            <a:spLocks noChangeArrowheads="1"/>
          </p:cNvSpPr>
          <p:nvPr/>
        </p:nvSpPr>
        <p:spPr bwMode="auto">
          <a:xfrm>
            <a:off x="811641" y="2342558"/>
            <a:ext cx="2514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spcBef>
                <a:spcPct val="50000"/>
              </a:spcBef>
            </a:pPr>
            <a:r>
              <a:rPr lang="en-US" altLang="en-US" sz="3200" dirty="0">
                <a:latin typeface="+mn-lt"/>
              </a:rPr>
              <a:t>Line</a:t>
            </a:r>
          </a:p>
        </p:txBody>
      </p:sp>
      <p:sp>
        <p:nvSpPr>
          <p:cNvPr id="15366" name="Text Box 6"/>
          <p:cNvSpPr txBox="1">
            <a:spLocks noChangeArrowheads="1"/>
          </p:cNvSpPr>
          <p:nvPr/>
        </p:nvSpPr>
        <p:spPr bwMode="auto">
          <a:xfrm>
            <a:off x="4820093" y="2342558"/>
            <a:ext cx="2971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spcBef>
                <a:spcPct val="50000"/>
              </a:spcBef>
            </a:pPr>
            <a:r>
              <a:rPr lang="en-US" altLang="en-US" sz="3200" dirty="0">
                <a:latin typeface="+mn-lt"/>
              </a:rPr>
              <a:t>Cave</a:t>
            </a:r>
          </a:p>
        </p:txBody>
      </p:sp>
      <p:sp>
        <p:nvSpPr>
          <p:cNvPr id="8" name="Rectangle 7"/>
          <p:cNvSpPr/>
          <p:nvPr/>
        </p:nvSpPr>
        <p:spPr>
          <a:xfrm>
            <a:off x="0" y="-60457"/>
            <a:ext cx="9144000" cy="1134823"/>
          </a:xfrm>
          <a:prstGeom prst="rect">
            <a:avLst/>
          </a:prstGeom>
          <a:solidFill>
            <a:srgbClr val="7027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374" y="1129846"/>
            <a:ext cx="3160812" cy="484422"/>
          </a:xfrm>
          <a:prstGeom prst="rect">
            <a:avLst/>
          </a:prstGeom>
          <a:solidFill>
            <a:srgbClr val="A25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5431" y="1089951"/>
            <a:ext cx="3147755" cy="584775"/>
          </a:xfrm>
          <a:prstGeom prst="rect">
            <a:avLst/>
          </a:prstGeom>
        </p:spPr>
        <p:txBody>
          <a:bodyPr wrap="square">
            <a:spAutoFit/>
          </a:bodyPr>
          <a:lstStyle/>
          <a:p>
            <a:pPr algn="ctr"/>
            <a:r>
              <a:rPr lang="en-US" sz="3200" b="1" dirty="0" smtClean="0">
                <a:latin typeface="Calibri" panose="020F0502020204030204" pitchFamily="34" charset="0"/>
                <a:ea typeface="Calibri" panose="020F0502020204030204" pitchFamily="34" charset="0"/>
              </a:rPr>
              <a:t>Greek Philosophy</a:t>
            </a:r>
            <a:endParaRPr lang="en-US" sz="3200" b="1" dirty="0" smtClean="0">
              <a:effectLst/>
              <a:latin typeface="Calibri" panose="020F0502020204030204" pitchFamily="34" charset="0"/>
              <a:ea typeface="Calibri" panose="020F0502020204030204" pitchFamily="34" charset="0"/>
            </a:endParaRPr>
          </a:p>
        </p:txBody>
      </p:sp>
      <p:sp>
        <p:nvSpPr>
          <p:cNvPr id="11" name="Rectangle 10"/>
          <p:cNvSpPr/>
          <p:nvPr/>
        </p:nvSpPr>
        <p:spPr>
          <a:xfrm>
            <a:off x="1" y="1669748"/>
            <a:ext cx="820430" cy="340241"/>
          </a:xfrm>
          <a:prstGeom prst="rect">
            <a:avLst/>
          </a:prstGeom>
          <a:solidFill>
            <a:srgbClr val="BF9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1507" y="1654163"/>
            <a:ext cx="748923" cy="369332"/>
          </a:xfrm>
          <a:prstGeom prst="rect">
            <a:avLst/>
          </a:prstGeom>
        </p:spPr>
        <p:txBody>
          <a:bodyPr wrap="none">
            <a:spAutoFit/>
          </a:bodyPr>
          <a:lstStyle/>
          <a:p>
            <a:r>
              <a:rPr lang="en-US" b="1" dirty="0" smtClean="0">
                <a:solidFill>
                  <a:srgbClr val="252525"/>
                </a:solidFill>
                <a:latin typeface="Arial" panose="020B0604020202020204" pitchFamily="34" charset="0"/>
              </a:rPr>
              <a:t>Plato</a:t>
            </a:r>
            <a:endParaRPr lang="en-US" dirty="0"/>
          </a:p>
        </p:txBody>
      </p:sp>
      <p:sp>
        <p:nvSpPr>
          <p:cNvPr id="13" name="Rectangle 12"/>
          <p:cNvSpPr/>
          <p:nvPr/>
        </p:nvSpPr>
        <p:spPr>
          <a:xfrm>
            <a:off x="-1" y="2078975"/>
            <a:ext cx="1600201" cy="244239"/>
          </a:xfrm>
          <a:prstGeom prst="rect">
            <a:avLst/>
          </a:prstGeom>
          <a:solidFill>
            <a:srgbClr val="B5A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6796" y="2039080"/>
            <a:ext cx="1471878" cy="338554"/>
          </a:xfrm>
          <a:prstGeom prst="rect">
            <a:avLst/>
          </a:prstGeom>
        </p:spPr>
        <p:txBody>
          <a:bodyPr wrap="none">
            <a:spAutoFit/>
          </a:bodyPr>
          <a:lstStyle/>
          <a:p>
            <a:r>
              <a:rPr lang="en-US" sz="1600" b="1" dirty="0" smtClean="0">
                <a:solidFill>
                  <a:srgbClr val="252525"/>
                </a:solidFill>
                <a:latin typeface="Arial" panose="020B0604020202020204" pitchFamily="34" charset="0"/>
              </a:rPr>
              <a:t>The Republic</a:t>
            </a:r>
            <a:endParaRPr lang="en-US" sz="1600" dirty="0"/>
          </a:p>
        </p:txBody>
      </p:sp>
      <p:sp>
        <p:nvSpPr>
          <p:cNvPr id="15" name="Rectangle 14"/>
          <p:cNvSpPr/>
          <p:nvPr/>
        </p:nvSpPr>
        <p:spPr>
          <a:xfrm>
            <a:off x="1073888" y="-125963"/>
            <a:ext cx="6996223" cy="1200329"/>
          </a:xfrm>
          <a:prstGeom prst="rect">
            <a:avLst/>
          </a:prstGeom>
        </p:spPr>
        <p:txBody>
          <a:bodyPr wrap="square">
            <a:spAutoFit/>
          </a:bodyPr>
          <a:lstStyle/>
          <a:p>
            <a:pPr algn="ctr"/>
            <a:r>
              <a:rPr lang="en-US" sz="3600" b="1" dirty="0" smtClean="0">
                <a:effectLst/>
                <a:latin typeface="Calibri" panose="020F0502020204030204" pitchFamily="34" charset="0"/>
                <a:ea typeface="Calibri" panose="020F0502020204030204" pitchFamily="34" charset="0"/>
              </a:rPr>
              <a:t>Introduction to Philosophy</a:t>
            </a:r>
          </a:p>
          <a:p>
            <a:pPr algn="ctr"/>
            <a:r>
              <a:rPr lang="en-US" sz="3600" b="1" dirty="0" smtClean="0">
                <a:latin typeface="Calibri" panose="020F0502020204030204" pitchFamily="34" charset="0"/>
              </a:rPr>
              <a:t>Plato’s </a:t>
            </a:r>
            <a:r>
              <a:rPr lang="en-US" sz="3600" b="1" i="1" dirty="0" smtClean="0">
                <a:latin typeface="Calibri" panose="020F0502020204030204" pitchFamily="34" charset="0"/>
              </a:rPr>
              <a:t>Republic</a:t>
            </a:r>
            <a:endParaRPr lang="en-US" sz="3600" b="1" i="1" dirty="0"/>
          </a:p>
        </p:txBody>
      </p:sp>
    </p:spTree>
    <p:extLst>
      <p:ext uri="{BB962C8B-B14F-4D97-AF65-F5344CB8AC3E}">
        <p14:creationId xmlns:p14="http://schemas.microsoft.com/office/powerpoint/2010/main" val="39197121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507124" y="6400172"/>
            <a:ext cx="2636876" cy="307777"/>
          </a:xfrm>
          <a:prstGeom prst="rect">
            <a:avLst/>
          </a:prstGeom>
        </p:spPr>
        <p:txBody>
          <a:bodyPr wrap="square">
            <a:spAutoFit/>
          </a:bodyPr>
          <a:lstStyle/>
          <a:p>
            <a:r>
              <a:rPr lang="en-US" sz="1400" b="1" dirty="0" smtClean="0">
                <a:solidFill>
                  <a:srgbClr val="000000"/>
                </a:solidFill>
                <a:latin typeface="Arial" panose="020B0604020202020204" pitchFamily="34" charset="0"/>
              </a:rPr>
              <a:t>The Republic Book V 476c-e</a:t>
            </a:r>
          </a:p>
        </p:txBody>
      </p:sp>
      <p:sp>
        <p:nvSpPr>
          <p:cNvPr id="2" name="Rectangle 1"/>
          <p:cNvSpPr/>
          <p:nvPr/>
        </p:nvSpPr>
        <p:spPr>
          <a:xfrm>
            <a:off x="0" y="129159"/>
            <a:ext cx="9144000" cy="6370975"/>
          </a:xfrm>
          <a:prstGeom prst="rect">
            <a:avLst/>
          </a:prstGeom>
        </p:spPr>
        <p:txBody>
          <a:bodyPr wrap="square">
            <a:spAutoFit/>
          </a:bodyPr>
          <a:lstStyle/>
          <a:p>
            <a:r>
              <a:rPr lang="en-US" sz="1400" dirty="0" smtClean="0">
                <a:solidFill>
                  <a:srgbClr val="000000"/>
                </a:solidFill>
              </a:rPr>
              <a:t>“He</a:t>
            </a:r>
            <a:r>
              <a:rPr lang="en-US" sz="1400" dirty="0">
                <a:solidFill>
                  <a:srgbClr val="000000"/>
                </a:solidFill>
              </a:rPr>
              <a:t>, then, who believes in beautiful things, but neither believes in beauty itself nor is able to follow when someone tries to guide him to the knowledge of it—do you think that his life is a dream or a </a:t>
            </a:r>
            <a:r>
              <a:rPr lang="en-US" sz="1400" dirty="0" smtClean="0">
                <a:solidFill>
                  <a:srgbClr val="000000"/>
                </a:solidFill>
              </a:rPr>
              <a:t>waking?</a:t>
            </a:r>
          </a:p>
          <a:p>
            <a:endParaRPr lang="en-US" sz="1000" dirty="0" smtClean="0">
              <a:solidFill>
                <a:srgbClr val="000000"/>
              </a:solidFill>
            </a:endParaRPr>
          </a:p>
          <a:p>
            <a:r>
              <a:rPr lang="en-US" sz="1400" dirty="0" smtClean="0">
                <a:solidFill>
                  <a:srgbClr val="000000"/>
                </a:solidFill>
              </a:rPr>
              <a:t>Just </a:t>
            </a:r>
            <a:r>
              <a:rPr lang="en-US" sz="1400" dirty="0">
                <a:solidFill>
                  <a:srgbClr val="000000"/>
                </a:solidFill>
              </a:rPr>
              <a:t>consider. Is not the dream state, whether the man is asleep or awake, just this: the mistaking of resemblance for identity</a:t>
            </a:r>
            <a:r>
              <a:rPr lang="en-US" sz="1400" dirty="0" smtClean="0">
                <a:solidFill>
                  <a:srgbClr val="000000"/>
                </a:solidFill>
              </a:rPr>
              <a:t>?”</a:t>
            </a:r>
          </a:p>
          <a:p>
            <a:endParaRPr lang="en-US" sz="1000" dirty="0">
              <a:solidFill>
                <a:srgbClr val="000000"/>
              </a:solidFill>
            </a:endParaRPr>
          </a:p>
          <a:p>
            <a:r>
              <a:rPr lang="en-US" sz="1400" dirty="0" smtClean="0">
                <a:solidFill>
                  <a:srgbClr val="000000"/>
                </a:solidFill>
              </a:rPr>
              <a:t>“</a:t>
            </a:r>
            <a:r>
              <a:rPr lang="en-US" sz="1400" dirty="0">
                <a:solidFill>
                  <a:srgbClr val="0070C0"/>
                </a:solidFill>
              </a:rPr>
              <a:t>I should certainly call that dreaming</a:t>
            </a:r>
            <a:r>
              <a:rPr lang="en-US" sz="1400" dirty="0">
                <a:solidFill>
                  <a:srgbClr val="000000"/>
                </a:solidFill>
              </a:rPr>
              <a:t>,” he said. </a:t>
            </a:r>
            <a:endParaRPr lang="en-US" sz="1400" dirty="0" smtClean="0">
              <a:solidFill>
                <a:srgbClr val="000000"/>
              </a:solidFill>
            </a:endParaRPr>
          </a:p>
          <a:p>
            <a:endParaRPr lang="en-US" sz="1000" dirty="0">
              <a:solidFill>
                <a:srgbClr val="000000"/>
              </a:solidFill>
            </a:endParaRPr>
          </a:p>
          <a:p>
            <a:r>
              <a:rPr lang="en-US" sz="1400" dirty="0" smtClean="0">
                <a:solidFill>
                  <a:srgbClr val="000000"/>
                </a:solidFill>
              </a:rPr>
              <a:t>“</a:t>
            </a:r>
            <a:r>
              <a:rPr lang="en-US" sz="1400" dirty="0">
                <a:solidFill>
                  <a:srgbClr val="000000"/>
                </a:solidFill>
              </a:rPr>
              <a:t>Well, then, take the opposite case: the man whose thought recognizes a beauty in itself, </a:t>
            </a:r>
            <a:r>
              <a:rPr lang="en-US" sz="1400" dirty="0" smtClean="0">
                <a:solidFill>
                  <a:srgbClr val="000000"/>
                </a:solidFill>
              </a:rPr>
              <a:t>and </a:t>
            </a:r>
            <a:r>
              <a:rPr lang="en-US" sz="1400" dirty="0">
                <a:solidFill>
                  <a:srgbClr val="000000"/>
                </a:solidFill>
              </a:rPr>
              <a:t>is able to distinguish that self-beautiful and the things that participate in it, and neither supposes the participants to be it nor it the </a:t>
            </a:r>
            <a:r>
              <a:rPr lang="en-US" sz="1400" dirty="0" smtClean="0">
                <a:solidFill>
                  <a:srgbClr val="000000"/>
                </a:solidFill>
              </a:rPr>
              <a:t>participants—is </a:t>
            </a:r>
            <a:r>
              <a:rPr lang="en-US" sz="1400" dirty="0">
                <a:solidFill>
                  <a:srgbClr val="000000"/>
                </a:solidFill>
              </a:rPr>
              <a:t>his life, in your opinion, a waking or a dream state</a:t>
            </a:r>
            <a:r>
              <a:rPr lang="en-US" sz="1400" dirty="0" smtClean="0">
                <a:solidFill>
                  <a:srgbClr val="000000"/>
                </a:solidFill>
              </a:rPr>
              <a:t>?”</a:t>
            </a:r>
          </a:p>
          <a:p>
            <a:endParaRPr lang="en-US" sz="1000" dirty="0">
              <a:solidFill>
                <a:srgbClr val="000000"/>
              </a:solidFill>
            </a:endParaRPr>
          </a:p>
          <a:p>
            <a:r>
              <a:rPr lang="en-US" sz="1400" dirty="0" smtClean="0">
                <a:solidFill>
                  <a:srgbClr val="000000"/>
                </a:solidFill>
              </a:rPr>
              <a:t>“</a:t>
            </a:r>
            <a:r>
              <a:rPr lang="en-US" sz="1400" dirty="0">
                <a:solidFill>
                  <a:srgbClr val="0070C0"/>
                </a:solidFill>
              </a:rPr>
              <a:t>He is very much awake</a:t>
            </a:r>
            <a:r>
              <a:rPr lang="en-US" sz="1400" dirty="0">
                <a:solidFill>
                  <a:srgbClr val="000000"/>
                </a:solidFill>
              </a:rPr>
              <a:t>,” he replied</a:t>
            </a:r>
            <a:r>
              <a:rPr lang="en-US" sz="1400" dirty="0" smtClean="0">
                <a:solidFill>
                  <a:srgbClr val="000000"/>
                </a:solidFill>
              </a:rPr>
              <a:t>.</a:t>
            </a:r>
          </a:p>
          <a:p>
            <a:endParaRPr lang="en-US" sz="1000" dirty="0">
              <a:solidFill>
                <a:srgbClr val="000000"/>
              </a:solidFill>
            </a:endParaRPr>
          </a:p>
          <a:p>
            <a:r>
              <a:rPr lang="en-US" sz="1400" dirty="0" smtClean="0">
                <a:solidFill>
                  <a:srgbClr val="000000"/>
                </a:solidFill>
              </a:rPr>
              <a:t>“</a:t>
            </a:r>
            <a:r>
              <a:rPr lang="en-US" sz="1400" dirty="0">
                <a:solidFill>
                  <a:srgbClr val="000000"/>
                </a:solidFill>
              </a:rPr>
              <a:t>Could we not rightly, then, call the mental state of the one as knowing, knowledge, and that of the other as opining, opinion</a:t>
            </a:r>
            <a:r>
              <a:rPr lang="en-US" sz="1400" dirty="0" smtClean="0">
                <a:solidFill>
                  <a:srgbClr val="000000"/>
                </a:solidFill>
              </a:rPr>
              <a:t>?”</a:t>
            </a:r>
          </a:p>
          <a:p>
            <a:endParaRPr lang="en-US" sz="1000" dirty="0">
              <a:solidFill>
                <a:srgbClr val="000000"/>
              </a:solidFill>
            </a:endParaRPr>
          </a:p>
          <a:p>
            <a:r>
              <a:rPr lang="en-US" sz="1400" dirty="0" smtClean="0">
                <a:solidFill>
                  <a:srgbClr val="000000"/>
                </a:solidFill>
              </a:rPr>
              <a:t>“</a:t>
            </a:r>
            <a:r>
              <a:rPr lang="en-US" sz="1400" dirty="0">
                <a:solidFill>
                  <a:srgbClr val="000000"/>
                </a:solidFill>
              </a:rPr>
              <a:t>Assuredly.” “Suppose, now, he who we say opines but does not know should be angry and challenge our statement as not true</a:t>
            </a:r>
            <a:r>
              <a:rPr lang="en-US" sz="1400" dirty="0" smtClean="0">
                <a:solidFill>
                  <a:srgbClr val="000000"/>
                </a:solidFill>
              </a:rPr>
              <a:t>. </a:t>
            </a:r>
            <a:r>
              <a:rPr lang="en-US" sz="1400" dirty="0" smtClean="0"/>
              <a:t>Can </a:t>
            </a:r>
            <a:r>
              <a:rPr lang="en-US" sz="1400" dirty="0"/>
              <a:t>we find any way of soothing him and </a:t>
            </a:r>
            <a:r>
              <a:rPr lang="en-US" sz="1400" dirty="0" smtClean="0"/>
              <a:t>gently</a:t>
            </a:r>
            <a:r>
              <a:rPr lang="en-US" sz="1400" dirty="0"/>
              <a:t> winning him over, without telling him too plainly that he is not in his right mind</a:t>
            </a:r>
            <a:r>
              <a:rPr lang="en-US" sz="1400" dirty="0" smtClean="0"/>
              <a:t>?”</a:t>
            </a:r>
          </a:p>
          <a:p>
            <a:endParaRPr lang="en-US" sz="1000" dirty="0"/>
          </a:p>
          <a:p>
            <a:r>
              <a:rPr lang="en-US" sz="1400" dirty="0" smtClean="0"/>
              <a:t>“</a:t>
            </a:r>
            <a:r>
              <a:rPr lang="en-US" sz="1400" dirty="0">
                <a:solidFill>
                  <a:srgbClr val="0070C0"/>
                </a:solidFill>
              </a:rPr>
              <a:t>We must try</a:t>
            </a:r>
            <a:r>
              <a:rPr lang="en-US" sz="1400" dirty="0"/>
              <a:t>,” he said</a:t>
            </a:r>
            <a:r>
              <a:rPr lang="en-US" sz="1400" dirty="0" smtClean="0"/>
              <a:t>.</a:t>
            </a:r>
          </a:p>
          <a:p>
            <a:endParaRPr lang="en-US" sz="1000" dirty="0"/>
          </a:p>
          <a:p>
            <a:r>
              <a:rPr lang="en-US" sz="1400" dirty="0" smtClean="0"/>
              <a:t>“</a:t>
            </a:r>
            <a:r>
              <a:rPr lang="en-US" sz="1400" dirty="0"/>
              <a:t>Come, then, consider what we are to say to him, or would you have us question him in this fashion—premising that if he knows anything, nobody grudges it him, but we should be very glad to see him knowing something—but </a:t>
            </a:r>
            <a:r>
              <a:rPr lang="en-US" sz="1400" dirty="0" smtClean="0"/>
              <a:t>tell</a:t>
            </a:r>
            <a:r>
              <a:rPr lang="en-US" sz="1400" dirty="0"/>
              <a:t> us this: Does he who knows know something or nothing? Do you reply in his behalf</a:t>
            </a:r>
            <a:r>
              <a:rPr lang="en-US" sz="1400" dirty="0" smtClean="0"/>
              <a:t>.”</a:t>
            </a:r>
          </a:p>
          <a:p>
            <a:endParaRPr lang="en-US" sz="1000" dirty="0"/>
          </a:p>
          <a:p>
            <a:r>
              <a:rPr lang="en-US" sz="1400" dirty="0" smtClean="0"/>
              <a:t>“</a:t>
            </a:r>
            <a:r>
              <a:rPr lang="en-US" sz="1400" dirty="0">
                <a:solidFill>
                  <a:srgbClr val="0070C0"/>
                </a:solidFill>
              </a:rPr>
              <a:t>I will reply</a:t>
            </a:r>
            <a:r>
              <a:rPr lang="en-US" sz="1400" dirty="0"/>
              <a:t>,” he said, “</a:t>
            </a:r>
            <a:r>
              <a:rPr lang="en-US" sz="1400" dirty="0">
                <a:solidFill>
                  <a:srgbClr val="0070C0"/>
                </a:solidFill>
              </a:rPr>
              <a:t>that he knows something</a:t>
            </a:r>
            <a:r>
              <a:rPr lang="en-US" sz="1400" dirty="0" smtClean="0"/>
              <a:t>.”</a:t>
            </a:r>
          </a:p>
          <a:p>
            <a:endParaRPr lang="en-US" sz="1000" dirty="0"/>
          </a:p>
          <a:p>
            <a:r>
              <a:rPr lang="en-US" sz="1400" dirty="0" smtClean="0"/>
              <a:t>“</a:t>
            </a:r>
            <a:r>
              <a:rPr lang="en-US" sz="1400" dirty="0"/>
              <a:t>Is it something that is or is </a:t>
            </a:r>
            <a:r>
              <a:rPr lang="en-US" sz="1400" dirty="0" smtClean="0"/>
              <a:t>not?”</a:t>
            </a:r>
          </a:p>
          <a:p>
            <a:endParaRPr lang="en-US" sz="1000" dirty="0" smtClean="0"/>
          </a:p>
          <a:p>
            <a:r>
              <a:rPr lang="en-US" sz="1400" dirty="0" smtClean="0"/>
              <a:t>“</a:t>
            </a:r>
            <a:r>
              <a:rPr lang="en-US" sz="1400" dirty="0">
                <a:solidFill>
                  <a:srgbClr val="0070C0"/>
                </a:solidFill>
              </a:rPr>
              <a:t>That is</a:t>
            </a:r>
            <a:r>
              <a:rPr lang="en-US" sz="1400" dirty="0" smtClean="0"/>
              <a:t>.”</a:t>
            </a:r>
            <a:endParaRPr lang="en-US" sz="1400" dirty="0"/>
          </a:p>
        </p:txBody>
      </p:sp>
      <p:sp>
        <p:nvSpPr>
          <p:cNvPr id="15" name="Rectangle 14"/>
          <p:cNvSpPr/>
          <p:nvPr/>
        </p:nvSpPr>
        <p:spPr>
          <a:xfrm>
            <a:off x="0" y="669224"/>
            <a:ext cx="9144001" cy="56618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253076"/>
            <a:ext cx="9144000" cy="56618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1763543"/>
            <a:ext cx="9144000" cy="50484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0" y="2507823"/>
            <a:ext cx="9144000" cy="4304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0" y="2848308"/>
            <a:ext cx="9144000" cy="39352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0" y="3396097"/>
            <a:ext cx="9144000" cy="34263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0" y="4257153"/>
            <a:ext cx="9144000" cy="24505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0" y="4591048"/>
            <a:ext cx="9144000" cy="22067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5377867"/>
            <a:ext cx="9144000" cy="1411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0" y="5754505"/>
            <a:ext cx="9144000" cy="1103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0" y="6141324"/>
            <a:ext cx="9144000" cy="691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6783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7"/>
                                        </p:tgtEl>
                                      </p:cBhvr>
                                    </p:animEffect>
                                    <p:set>
                                      <p:cBhvr>
                                        <p:cTn id="17" dur="1" fill="hold">
                                          <p:stCondLst>
                                            <p:cond delay="499"/>
                                          </p:stCondLst>
                                        </p:cTn>
                                        <p:tgtEl>
                                          <p:spTgt spid="1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8"/>
                                        </p:tgtEl>
                                      </p:cBhvr>
                                    </p:animEffect>
                                    <p:set>
                                      <p:cBhvr>
                                        <p:cTn id="22" dur="1" fill="hold">
                                          <p:stCondLst>
                                            <p:cond delay="499"/>
                                          </p:stCondLst>
                                        </p:cTn>
                                        <p:tgtEl>
                                          <p:spTgt spid="1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9"/>
                                        </p:tgtEl>
                                      </p:cBhvr>
                                    </p:animEffect>
                                    <p:set>
                                      <p:cBhvr>
                                        <p:cTn id="27" dur="1" fill="hold">
                                          <p:stCondLst>
                                            <p:cond delay="499"/>
                                          </p:stCondLst>
                                        </p:cTn>
                                        <p:tgtEl>
                                          <p:spTgt spid="1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20"/>
                                        </p:tgtEl>
                                      </p:cBhvr>
                                    </p:animEffect>
                                    <p:set>
                                      <p:cBhvr>
                                        <p:cTn id="32" dur="1" fill="hold">
                                          <p:stCondLst>
                                            <p:cond delay="499"/>
                                          </p:stCondLst>
                                        </p:cTn>
                                        <p:tgtEl>
                                          <p:spTgt spid="2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1"/>
                                        </p:tgtEl>
                                      </p:cBhvr>
                                    </p:animEffect>
                                    <p:set>
                                      <p:cBhvr>
                                        <p:cTn id="37" dur="1" fill="hold">
                                          <p:stCondLst>
                                            <p:cond delay="499"/>
                                          </p:stCondLst>
                                        </p:cTn>
                                        <p:tgtEl>
                                          <p:spTgt spid="2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22"/>
                                        </p:tgtEl>
                                      </p:cBhvr>
                                    </p:animEffect>
                                    <p:set>
                                      <p:cBhvr>
                                        <p:cTn id="42" dur="1" fill="hold">
                                          <p:stCondLst>
                                            <p:cond delay="499"/>
                                          </p:stCondLst>
                                        </p:cTn>
                                        <p:tgtEl>
                                          <p:spTgt spid="2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23"/>
                                        </p:tgtEl>
                                      </p:cBhvr>
                                    </p:animEffect>
                                    <p:set>
                                      <p:cBhvr>
                                        <p:cTn id="47" dur="1" fill="hold">
                                          <p:stCondLst>
                                            <p:cond delay="499"/>
                                          </p:stCondLst>
                                        </p:cTn>
                                        <p:tgtEl>
                                          <p:spTgt spid="23"/>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24"/>
                                        </p:tgtEl>
                                      </p:cBhvr>
                                    </p:animEffect>
                                    <p:set>
                                      <p:cBhvr>
                                        <p:cTn id="52" dur="1" fill="hold">
                                          <p:stCondLst>
                                            <p:cond delay="499"/>
                                          </p:stCondLst>
                                        </p:cTn>
                                        <p:tgtEl>
                                          <p:spTgt spid="24"/>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25"/>
                                        </p:tgtEl>
                                      </p:cBhvr>
                                    </p:animEffect>
                                    <p:set>
                                      <p:cBhvr>
                                        <p:cTn id="57"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8813" y="2315987"/>
            <a:ext cx="6315739" cy="2585323"/>
          </a:xfrm>
          <a:prstGeom prst="rect">
            <a:avLst/>
          </a:prstGeom>
        </p:spPr>
        <p:txBody>
          <a:bodyPr wrap="square">
            <a:spAutoFit/>
          </a:bodyPr>
          <a:lstStyle/>
          <a:p>
            <a:r>
              <a:rPr lang="en-US" dirty="0" smtClean="0">
                <a:solidFill>
                  <a:srgbClr val="000000"/>
                </a:solidFill>
              </a:rPr>
              <a:t>Socrates </a:t>
            </a:r>
            <a:r>
              <a:rPr lang="en-US" dirty="0">
                <a:solidFill>
                  <a:srgbClr val="000000"/>
                </a:solidFill>
              </a:rPr>
              <a:t>explains what distinguishes the lover of sights and sounds, the pseudo-intellectual, from the true philosopher. The lover of sights and sounds takes the sensible objects around him for the most real things, not recognizing that there is a higher level of reality in the intelligible realm. In particular, he goes around talking about beauty, billing himself as an expert on beauty, and yet he does not even realize that there is such a thing as the Form of the Beautiful, which is the cause of all sensible beauty.</a:t>
            </a:r>
            <a:endParaRPr lang="en-US" dirty="0"/>
          </a:p>
        </p:txBody>
      </p:sp>
    </p:spTree>
    <p:extLst>
      <p:ext uri="{BB962C8B-B14F-4D97-AF65-F5344CB8AC3E}">
        <p14:creationId xmlns:p14="http://schemas.microsoft.com/office/powerpoint/2010/main" val="21274129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2551837"/>
            <a:ext cx="4572000" cy="1754326"/>
          </a:xfrm>
          <a:prstGeom prst="rect">
            <a:avLst/>
          </a:prstGeom>
        </p:spPr>
        <p:txBody>
          <a:bodyPr>
            <a:spAutoFit/>
          </a:bodyPr>
          <a:lstStyle/>
          <a:p>
            <a:r>
              <a:rPr lang="en-US" i="1">
                <a:solidFill>
                  <a:srgbClr val="000000"/>
                </a:solidFill>
                <a:latin typeface="LFT-Etica-Web"/>
              </a:rPr>
              <a:t>The result, then, is that more plentiful and better-quality goods are more easily produced if each person does one thing for which he is naturally suited, does it at the right time, and is released from having to do any of the others.</a:t>
            </a:r>
            <a:endParaRPr lang="en-US"/>
          </a:p>
        </p:txBody>
      </p:sp>
    </p:spTree>
    <p:extLst>
      <p:ext uri="{BB962C8B-B14F-4D97-AF65-F5344CB8AC3E}">
        <p14:creationId xmlns:p14="http://schemas.microsoft.com/office/powerpoint/2010/main" val="3676039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5319" y="4407194"/>
            <a:ext cx="9144000" cy="0"/>
          </a:xfrm>
          <a:prstGeom prst="line">
            <a:avLst/>
          </a:prstGeom>
        </p:spPr>
        <p:style>
          <a:lnRef idx="3">
            <a:schemeClr val="accent2"/>
          </a:lnRef>
          <a:fillRef idx="0">
            <a:schemeClr val="accent2"/>
          </a:fillRef>
          <a:effectRef idx="2">
            <a:schemeClr val="accent2"/>
          </a:effectRef>
          <a:fontRef idx="minor">
            <a:schemeClr val="tx1"/>
          </a:fontRef>
        </p:style>
      </p:cxnSp>
      <p:sp>
        <p:nvSpPr>
          <p:cNvPr id="10" name="Rectangle 9"/>
          <p:cNvSpPr/>
          <p:nvPr/>
        </p:nvSpPr>
        <p:spPr>
          <a:xfrm>
            <a:off x="261111" y="4477732"/>
            <a:ext cx="569387" cy="369332"/>
          </a:xfrm>
          <a:prstGeom prst="rect">
            <a:avLst/>
          </a:prstGeom>
        </p:spPr>
        <p:txBody>
          <a:bodyPr wrap="none">
            <a:spAutoFit/>
          </a:bodyPr>
          <a:lstStyle/>
          <a:p>
            <a:r>
              <a:rPr lang="en-US" dirty="0">
                <a:solidFill>
                  <a:srgbClr val="252525"/>
                </a:solidFill>
                <a:latin typeface="Arial" panose="020B0604020202020204" pitchFamily="34" charset="0"/>
              </a:rPr>
              <a:t>499</a:t>
            </a:r>
            <a:endParaRPr lang="en-US" dirty="0"/>
          </a:p>
        </p:txBody>
      </p:sp>
      <p:sp>
        <p:nvSpPr>
          <p:cNvPr id="11" name="Rectangle 10"/>
          <p:cNvSpPr/>
          <p:nvPr/>
        </p:nvSpPr>
        <p:spPr>
          <a:xfrm>
            <a:off x="1464362" y="4477732"/>
            <a:ext cx="569387" cy="369332"/>
          </a:xfrm>
          <a:prstGeom prst="rect">
            <a:avLst/>
          </a:prstGeom>
        </p:spPr>
        <p:txBody>
          <a:bodyPr wrap="none">
            <a:spAutoFit/>
          </a:bodyPr>
          <a:lstStyle/>
          <a:p>
            <a:r>
              <a:rPr lang="en-US" dirty="0">
                <a:solidFill>
                  <a:srgbClr val="252525"/>
                </a:solidFill>
                <a:latin typeface="Arial" panose="020B0604020202020204" pitchFamily="34" charset="0"/>
              </a:rPr>
              <a:t>449</a:t>
            </a:r>
            <a:endParaRPr lang="en-US" dirty="0"/>
          </a:p>
        </p:txBody>
      </p:sp>
      <p:sp>
        <p:nvSpPr>
          <p:cNvPr id="12" name="Rectangle 11"/>
          <p:cNvSpPr/>
          <p:nvPr/>
        </p:nvSpPr>
        <p:spPr>
          <a:xfrm>
            <a:off x="2852531" y="4444890"/>
            <a:ext cx="569387" cy="369332"/>
          </a:xfrm>
          <a:prstGeom prst="rect">
            <a:avLst/>
          </a:prstGeom>
        </p:spPr>
        <p:txBody>
          <a:bodyPr wrap="none">
            <a:spAutoFit/>
          </a:bodyPr>
          <a:lstStyle/>
          <a:p>
            <a:r>
              <a:rPr lang="en-US" dirty="0">
                <a:solidFill>
                  <a:srgbClr val="252525"/>
                </a:solidFill>
                <a:latin typeface="Arial" panose="020B0604020202020204" pitchFamily="34" charset="0"/>
              </a:rPr>
              <a:t>431</a:t>
            </a:r>
            <a:endParaRPr lang="en-US" dirty="0"/>
          </a:p>
        </p:txBody>
      </p:sp>
      <p:sp>
        <p:nvSpPr>
          <p:cNvPr id="13" name="Rectangle 12"/>
          <p:cNvSpPr/>
          <p:nvPr/>
        </p:nvSpPr>
        <p:spPr>
          <a:xfrm>
            <a:off x="4192233" y="4418356"/>
            <a:ext cx="569387" cy="369332"/>
          </a:xfrm>
          <a:prstGeom prst="rect">
            <a:avLst/>
          </a:prstGeom>
        </p:spPr>
        <p:txBody>
          <a:bodyPr wrap="none">
            <a:spAutoFit/>
          </a:bodyPr>
          <a:lstStyle/>
          <a:p>
            <a:r>
              <a:rPr lang="en-US" dirty="0">
                <a:solidFill>
                  <a:srgbClr val="252525"/>
                </a:solidFill>
                <a:latin typeface="Arial" panose="020B0604020202020204" pitchFamily="34" charset="0"/>
              </a:rPr>
              <a:t>404</a:t>
            </a:r>
            <a:endParaRPr lang="en-US" dirty="0"/>
          </a:p>
        </p:txBody>
      </p:sp>
      <p:sp>
        <p:nvSpPr>
          <p:cNvPr id="14" name="Rectangle 13"/>
          <p:cNvSpPr/>
          <p:nvPr/>
        </p:nvSpPr>
        <p:spPr>
          <a:xfrm>
            <a:off x="2642917" y="4673002"/>
            <a:ext cx="2317686" cy="369332"/>
          </a:xfrm>
          <a:prstGeom prst="rect">
            <a:avLst/>
          </a:prstGeom>
        </p:spPr>
        <p:txBody>
          <a:bodyPr wrap="none">
            <a:spAutoFit/>
          </a:bodyPr>
          <a:lstStyle/>
          <a:p>
            <a:r>
              <a:rPr lang="en-US" b="1" dirty="0">
                <a:solidFill>
                  <a:srgbClr val="252525"/>
                </a:solidFill>
                <a:latin typeface="Arial" panose="020B0604020202020204" pitchFamily="34" charset="0"/>
              </a:rPr>
              <a:t>Peloponnesian War</a:t>
            </a:r>
            <a:endParaRPr lang="en-US" dirty="0"/>
          </a:p>
        </p:txBody>
      </p:sp>
      <p:sp>
        <p:nvSpPr>
          <p:cNvPr id="15" name="Rectangle 14"/>
          <p:cNvSpPr/>
          <p:nvPr/>
        </p:nvSpPr>
        <p:spPr>
          <a:xfrm>
            <a:off x="58423" y="4700522"/>
            <a:ext cx="2381806" cy="369332"/>
          </a:xfrm>
          <a:prstGeom prst="rect">
            <a:avLst/>
          </a:prstGeom>
        </p:spPr>
        <p:txBody>
          <a:bodyPr wrap="none">
            <a:spAutoFit/>
          </a:bodyPr>
          <a:lstStyle/>
          <a:p>
            <a:r>
              <a:rPr lang="en-US" b="1" dirty="0">
                <a:solidFill>
                  <a:srgbClr val="252525"/>
                </a:solidFill>
                <a:latin typeface="Arial" panose="020B0604020202020204" pitchFamily="34" charset="0"/>
              </a:rPr>
              <a:t>Greco-Persian Wars</a:t>
            </a:r>
            <a:endParaRPr lang="en-US" dirty="0"/>
          </a:p>
        </p:txBody>
      </p:sp>
      <p:sp>
        <p:nvSpPr>
          <p:cNvPr id="16" name="Rectangle 15"/>
          <p:cNvSpPr/>
          <p:nvPr/>
        </p:nvSpPr>
        <p:spPr>
          <a:xfrm>
            <a:off x="894975" y="4003542"/>
            <a:ext cx="569387" cy="369332"/>
          </a:xfrm>
          <a:prstGeom prst="rect">
            <a:avLst/>
          </a:prstGeom>
        </p:spPr>
        <p:txBody>
          <a:bodyPr wrap="none">
            <a:spAutoFit/>
          </a:bodyPr>
          <a:lstStyle/>
          <a:p>
            <a:r>
              <a:rPr lang="en-US" dirty="0">
                <a:solidFill>
                  <a:srgbClr val="252525"/>
                </a:solidFill>
                <a:latin typeface="Arial" panose="020B0604020202020204" pitchFamily="34" charset="0"/>
              </a:rPr>
              <a:t>469</a:t>
            </a:r>
            <a:endParaRPr lang="en-US" dirty="0"/>
          </a:p>
        </p:txBody>
      </p:sp>
      <p:sp>
        <p:nvSpPr>
          <p:cNvPr id="17" name="Rectangle 16"/>
          <p:cNvSpPr/>
          <p:nvPr/>
        </p:nvSpPr>
        <p:spPr>
          <a:xfrm>
            <a:off x="5694133" y="3960251"/>
            <a:ext cx="569387" cy="369332"/>
          </a:xfrm>
          <a:prstGeom prst="rect">
            <a:avLst/>
          </a:prstGeom>
        </p:spPr>
        <p:txBody>
          <a:bodyPr wrap="none">
            <a:spAutoFit/>
          </a:bodyPr>
          <a:lstStyle/>
          <a:p>
            <a:r>
              <a:rPr lang="en-US" dirty="0">
                <a:solidFill>
                  <a:srgbClr val="252525"/>
                </a:solidFill>
                <a:latin typeface="Arial" panose="020B0604020202020204" pitchFamily="34" charset="0"/>
              </a:rPr>
              <a:t>399</a:t>
            </a:r>
          </a:p>
        </p:txBody>
      </p:sp>
      <p:sp>
        <p:nvSpPr>
          <p:cNvPr id="18" name="Rectangle 17"/>
          <p:cNvSpPr/>
          <p:nvPr/>
        </p:nvSpPr>
        <p:spPr>
          <a:xfrm>
            <a:off x="2642917" y="3956168"/>
            <a:ext cx="1095172" cy="369332"/>
          </a:xfrm>
          <a:prstGeom prst="rect">
            <a:avLst/>
          </a:prstGeom>
        </p:spPr>
        <p:txBody>
          <a:bodyPr wrap="none">
            <a:spAutoFit/>
          </a:bodyPr>
          <a:lstStyle/>
          <a:p>
            <a:r>
              <a:rPr lang="en-US" dirty="0">
                <a:solidFill>
                  <a:srgbClr val="252525"/>
                </a:solidFill>
                <a:latin typeface="Arial" panose="020B0604020202020204" pitchFamily="34" charset="0"/>
              </a:rPr>
              <a:t>Socrates</a:t>
            </a:r>
          </a:p>
        </p:txBody>
      </p:sp>
      <p:sp>
        <p:nvSpPr>
          <p:cNvPr id="19" name="Rectangle 18"/>
          <p:cNvSpPr/>
          <p:nvPr/>
        </p:nvSpPr>
        <p:spPr>
          <a:xfrm>
            <a:off x="3323680" y="3398308"/>
            <a:ext cx="569387" cy="369332"/>
          </a:xfrm>
          <a:prstGeom prst="rect">
            <a:avLst/>
          </a:prstGeom>
        </p:spPr>
        <p:txBody>
          <a:bodyPr wrap="none">
            <a:spAutoFit/>
          </a:bodyPr>
          <a:lstStyle/>
          <a:p>
            <a:r>
              <a:rPr lang="en-US" dirty="0">
                <a:solidFill>
                  <a:srgbClr val="252525"/>
                </a:solidFill>
                <a:latin typeface="Arial" panose="020B0604020202020204" pitchFamily="34" charset="0"/>
              </a:rPr>
              <a:t>427</a:t>
            </a:r>
            <a:endParaRPr lang="en-US" dirty="0"/>
          </a:p>
        </p:txBody>
      </p:sp>
      <p:sp>
        <p:nvSpPr>
          <p:cNvPr id="20" name="Rectangle 19"/>
          <p:cNvSpPr/>
          <p:nvPr/>
        </p:nvSpPr>
        <p:spPr>
          <a:xfrm>
            <a:off x="7326293" y="3356682"/>
            <a:ext cx="569387" cy="369332"/>
          </a:xfrm>
          <a:prstGeom prst="rect">
            <a:avLst/>
          </a:prstGeom>
        </p:spPr>
        <p:txBody>
          <a:bodyPr wrap="none">
            <a:spAutoFit/>
          </a:bodyPr>
          <a:lstStyle/>
          <a:p>
            <a:r>
              <a:rPr lang="en-US" dirty="0">
                <a:solidFill>
                  <a:srgbClr val="252525"/>
                </a:solidFill>
                <a:latin typeface="Arial" panose="020B0604020202020204" pitchFamily="34" charset="0"/>
              </a:rPr>
              <a:t>347</a:t>
            </a:r>
          </a:p>
        </p:txBody>
      </p:sp>
      <p:sp>
        <p:nvSpPr>
          <p:cNvPr id="21" name="Rectangle 20"/>
          <p:cNvSpPr/>
          <p:nvPr/>
        </p:nvSpPr>
        <p:spPr>
          <a:xfrm>
            <a:off x="5387258" y="3356682"/>
            <a:ext cx="710451" cy="369332"/>
          </a:xfrm>
          <a:prstGeom prst="rect">
            <a:avLst/>
          </a:prstGeom>
        </p:spPr>
        <p:txBody>
          <a:bodyPr wrap="none">
            <a:spAutoFit/>
          </a:bodyPr>
          <a:lstStyle/>
          <a:p>
            <a:r>
              <a:rPr lang="en-US" dirty="0">
                <a:solidFill>
                  <a:srgbClr val="252525"/>
                </a:solidFill>
                <a:latin typeface="Arial" panose="020B0604020202020204" pitchFamily="34" charset="0"/>
              </a:rPr>
              <a:t>Plato</a:t>
            </a:r>
          </a:p>
        </p:txBody>
      </p:sp>
      <p:sp>
        <p:nvSpPr>
          <p:cNvPr id="22" name="Rectangle 21"/>
          <p:cNvSpPr/>
          <p:nvPr/>
        </p:nvSpPr>
        <p:spPr>
          <a:xfrm>
            <a:off x="5978826" y="2703568"/>
            <a:ext cx="569387" cy="369332"/>
          </a:xfrm>
          <a:prstGeom prst="rect">
            <a:avLst/>
          </a:prstGeom>
        </p:spPr>
        <p:txBody>
          <a:bodyPr wrap="none">
            <a:spAutoFit/>
          </a:bodyPr>
          <a:lstStyle/>
          <a:p>
            <a:r>
              <a:rPr lang="en-US" dirty="0">
                <a:solidFill>
                  <a:srgbClr val="252525"/>
                </a:solidFill>
                <a:latin typeface="Arial" panose="020B0604020202020204" pitchFamily="34" charset="0"/>
              </a:rPr>
              <a:t>384</a:t>
            </a:r>
            <a:endParaRPr lang="en-US" dirty="0"/>
          </a:p>
        </p:txBody>
      </p:sp>
      <p:sp>
        <p:nvSpPr>
          <p:cNvPr id="23" name="Rectangle 22"/>
          <p:cNvSpPr/>
          <p:nvPr/>
        </p:nvSpPr>
        <p:spPr>
          <a:xfrm>
            <a:off x="8339319" y="2647450"/>
            <a:ext cx="569387" cy="369332"/>
          </a:xfrm>
          <a:prstGeom prst="rect">
            <a:avLst/>
          </a:prstGeom>
        </p:spPr>
        <p:txBody>
          <a:bodyPr wrap="none">
            <a:spAutoFit/>
          </a:bodyPr>
          <a:lstStyle/>
          <a:p>
            <a:r>
              <a:rPr lang="en-US" dirty="0">
                <a:solidFill>
                  <a:srgbClr val="252525"/>
                </a:solidFill>
                <a:latin typeface="Arial" panose="020B0604020202020204" pitchFamily="34" charset="0"/>
              </a:rPr>
              <a:t>322</a:t>
            </a:r>
            <a:endParaRPr lang="en-US" dirty="0"/>
          </a:p>
        </p:txBody>
      </p:sp>
      <p:sp>
        <p:nvSpPr>
          <p:cNvPr id="24" name="Rectangle 23"/>
          <p:cNvSpPr/>
          <p:nvPr/>
        </p:nvSpPr>
        <p:spPr>
          <a:xfrm>
            <a:off x="6995250" y="2647450"/>
            <a:ext cx="1018227" cy="369332"/>
          </a:xfrm>
          <a:prstGeom prst="rect">
            <a:avLst/>
          </a:prstGeom>
        </p:spPr>
        <p:txBody>
          <a:bodyPr wrap="none">
            <a:spAutoFit/>
          </a:bodyPr>
          <a:lstStyle/>
          <a:p>
            <a:r>
              <a:rPr lang="en-US" dirty="0">
                <a:solidFill>
                  <a:srgbClr val="252525"/>
                </a:solidFill>
                <a:latin typeface="Arial" panose="020B0604020202020204" pitchFamily="34" charset="0"/>
              </a:rPr>
              <a:t>Aristotle</a:t>
            </a:r>
          </a:p>
        </p:txBody>
      </p:sp>
      <p:sp>
        <p:nvSpPr>
          <p:cNvPr id="29" name="Rectangle 28"/>
          <p:cNvSpPr/>
          <p:nvPr/>
        </p:nvSpPr>
        <p:spPr>
          <a:xfrm>
            <a:off x="0" y="-60457"/>
            <a:ext cx="9144000" cy="1134823"/>
          </a:xfrm>
          <a:prstGeom prst="rect">
            <a:avLst/>
          </a:prstGeom>
          <a:solidFill>
            <a:srgbClr val="7027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073888" y="-125963"/>
            <a:ext cx="6996223" cy="1200329"/>
          </a:xfrm>
          <a:prstGeom prst="rect">
            <a:avLst/>
          </a:prstGeom>
        </p:spPr>
        <p:txBody>
          <a:bodyPr wrap="square">
            <a:spAutoFit/>
          </a:bodyPr>
          <a:lstStyle/>
          <a:p>
            <a:pPr algn="ctr"/>
            <a:r>
              <a:rPr lang="en-US" sz="3600" b="1" dirty="0" smtClean="0">
                <a:effectLst/>
                <a:latin typeface="Calibri" panose="020F0502020204030204" pitchFamily="34" charset="0"/>
                <a:ea typeface="Calibri" panose="020F0502020204030204" pitchFamily="34" charset="0"/>
              </a:rPr>
              <a:t>Introduction to Philosophy</a:t>
            </a:r>
          </a:p>
          <a:p>
            <a:pPr algn="ctr"/>
            <a:r>
              <a:rPr lang="en-US" sz="3600" b="1" dirty="0" smtClean="0">
                <a:latin typeface="Calibri" panose="020F0502020204030204" pitchFamily="34" charset="0"/>
              </a:rPr>
              <a:t>Plato’s </a:t>
            </a:r>
            <a:r>
              <a:rPr lang="en-US" sz="3600" b="1" i="1" dirty="0" smtClean="0">
                <a:latin typeface="Calibri" panose="020F0502020204030204" pitchFamily="34" charset="0"/>
              </a:rPr>
              <a:t>Republic</a:t>
            </a:r>
            <a:endParaRPr lang="en-US" sz="3600" b="1" i="1" dirty="0"/>
          </a:p>
        </p:txBody>
      </p:sp>
      <p:sp>
        <p:nvSpPr>
          <p:cNvPr id="31" name="Rectangle 30"/>
          <p:cNvSpPr/>
          <p:nvPr/>
        </p:nvSpPr>
        <p:spPr>
          <a:xfrm>
            <a:off x="2374" y="1129846"/>
            <a:ext cx="2852467" cy="484422"/>
          </a:xfrm>
          <a:prstGeom prst="rect">
            <a:avLst/>
          </a:prstGeom>
          <a:solidFill>
            <a:srgbClr val="A25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5431" y="1089951"/>
            <a:ext cx="2897861" cy="584775"/>
          </a:xfrm>
          <a:prstGeom prst="rect">
            <a:avLst/>
          </a:prstGeom>
        </p:spPr>
        <p:txBody>
          <a:bodyPr wrap="square">
            <a:spAutoFit/>
          </a:bodyPr>
          <a:lstStyle/>
          <a:p>
            <a:pPr algn="ctr"/>
            <a:r>
              <a:rPr lang="en-US" sz="3200" b="1" dirty="0" smtClean="0">
                <a:latin typeface="Calibri" panose="020F0502020204030204" pitchFamily="34" charset="0"/>
                <a:ea typeface="Calibri" panose="020F0502020204030204" pitchFamily="34" charset="0"/>
              </a:rPr>
              <a:t>The Golden Age</a:t>
            </a:r>
            <a:endParaRPr lang="en-US" sz="3200" b="1" dirty="0" smtClean="0">
              <a:effectLst/>
              <a:latin typeface="Calibri" panose="020F0502020204030204" pitchFamily="34" charset="0"/>
              <a:ea typeface="Calibri" panose="020F0502020204030204" pitchFamily="34" charset="0"/>
            </a:endParaRPr>
          </a:p>
        </p:txBody>
      </p:sp>
      <p:pic>
        <p:nvPicPr>
          <p:cNvPr id="33" name="Picture 2" descr="http://www.welt-atlas.de/datenbank/karten/karte-4-63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9" y="2046392"/>
            <a:ext cx="9144000" cy="465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75877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5319" y="4407194"/>
            <a:ext cx="9144000" cy="0"/>
          </a:xfrm>
          <a:prstGeom prst="line">
            <a:avLst/>
          </a:prstGeom>
        </p:spPr>
        <p:style>
          <a:lnRef idx="3">
            <a:schemeClr val="accent2"/>
          </a:lnRef>
          <a:fillRef idx="0">
            <a:schemeClr val="accent2"/>
          </a:fillRef>
          <a:effectRef idx="2">
            <a:schemeClr val="accent2"/>
          </a:effectRef>
          <a:fontRef idx="minor">
            <a:schemeClr val="tx1"/>
          </a:fontRef>
        </p:style>
      </p:cxnSp>
      <p:sp>
        <p:nvSpPr>
          <p:cNvPr id="10" name="Rectangle 9"/>
          <p:cNvSpPr/>
          <p:nvPr/>
        </p:nvSpPr>
        <p:spPr>
          <a:xfrm>
            <a:off x="261111" y="4477732"/>
            <a:ext cx="569387" cy="369332"/>
          </a:xfrm>
          <a:prstGeom prst="rect">
            <a:avLst/>
          </a:prstGeom>
        </p:spPr>
        <p:txBody>
          <a:bodyPr wrap="none">
            <a:spAutoFit/>
          </a:bodyPr>
          <a:lstStyle/>
          <a:p>
            <a:r>
              <a:rPr lang="en-US" dirty="0">
                <a:solidFill>
                  <a:srgbClr val="252525"/>
                </a:solidFill>
                <a:latin typeface="Arial" panose="020B0604020202020204" pitchFamily="34" charset="0"/>
              </a:rPr>
              <a:t>499</a:t>
            </a:r>
            <a:endParaRPr lang="en-US" dirty="0"/>
          </a:p>
        </p:txBody>
      </p:sp>
      <p:sp>
        <p:nvSpPr>
          <p:cNvPr id="11" name="Rectangle 10"/>
          <p:cNvSpPr/>
          <p:nvPr/>
        </p:nvSpPr>
        <p:spPr>
          <a:xfrm>
            <a:off x="1464362" y="4477732"/>
            <a:ext cx="569387" cy="369332"/>
          </a:xfrm>
          <a:prstGeom prst="rect">
            <a:avLst/>
          </a:prstGeom>
        </p:spPr>
        <p:txBody>
          <a:bodyPr wrap="none">
            <a:spAutoFit/>
          </a:bodyPr>
          <a:lstStyle/>
          <a:p>
            <a:r>
              <a:rPr lang="en-US" dirty="0">
                <a:solidFill>
                  <a:srgbClr val="252525"/>
                </a:solidFill>
                <a:latin typeface="Arial" panose="020B0604020202020204" pitchFamily="34" charset="0"/>
              </a:rPr>
              <a:t>449</a:t>
            </a:r>
            <a:endParaRPr lang="en-US" dirty="0"/>
          </a:p>
        </p:txBody>
      </p:sp>
      <p:sp>
        <p:nvSpPr>
          <p:cNvPr id="12" name="Rectangle 11"/>
          <p:cNvSpPr/>
          <p:nvPr/>
        </p:nvSpPr>
        <p:spPr>
          <a:xfrm>
            <a:off x="2852531" y="4444890"/>
            <a:ext cx="569387" cy="369332"/>
          </a:xfrm>
          <a:prstGeom prst="rect">
            <a:avLst/>
          </a:prstGeom>
        </p:spPr>
        <p:txBody>
          <a:bodyPr wrap="none">
            <a:spAutoFit/>
          </a:bodyPr>
          <a:lstStyle/>
          <a:p>
            <a:r>
              <a:rPr lang="en-US" dirty="0">
                <a:solidFill>
                  <a:srgbClr val="252525"/>
                </a:solidFill>
                <a:latin typeface="Arial" panose="020B0604020202020204" pitchFamily="34" charset="0"/>
              </a:rPr>
              <a:t>431</a:t>
            </a:r>
            <a:endParaRPr lang="en-US" dirty="0"/>
          </a:p>
        </p:txBody>
      </p:sp>
      <p:sp>
        <p:nvSpPr>
          <p:cNvPr id="13" name="Rectangle 12"/>
          <p:cNvSpPr/>
          <p:nvPr/>
        </p:nvSpPr>
        <p:spPr>
          <a:xfrm>
            <a:off x="4192233" y="4418356"/>
            <a:ext cx="569387" cy="369332"/>
          </a:xfrm>
          <a:prstGeom prst="rect">
            <a:avLst/>
          </a:prstGeom>
        </p:spPr>
        <p:txBody>
          <a:bodyPr wrap="none">
            <a:spAutoFit/>
          </a:bodyPr>
          <a:lstStyle/>
          <a:p>
            <a:r>
              <a:rPr lang="en-US" dirty="0">
                <a:solidFill>
                  <a:srgbClr val="252525"/>
                </a:solidFill>
                <a:latin typeface="Arial" panose="020B0604020202020204" pitchFamily="34" charset="0"/>
              </a:rPr>
              <a:t>404</a:t>
            </a:r>
            <a:endParaRPr lang="en-US" dirty="0"/>
          </a:p>
        </p:txBody>
      </p:sp>
      <p:sp>
        <p:nvSpPr>
          <p:cNvPr id="14" name="Rectangle 13"/>
          <p:cNvSpPr/>
          <p:nvPr/>
        </p:nvSpPr>
        <p:spPr>
          <a:xfrm>
            <a:off x="2642917" y="4673002"/>
            <a:ext cx="2317686" cy="369332"/>
          </a:xfrm>
          <a:prstGeom prst="rect">
            <a:avLst/>
          </a:prstGeom>
        </p:spPr>
        <p:txBody>
          <a:bodyPr wrap="none">
            <a:spAutoFit/>
          </a:bodyPr>
          <a:lstStyle/>
          <a:p>
            <a:r>
              <a:rPr lang="en-US" b="1" dirty="0">
                <a:solidFill>
                  <a:srgbClr val="252525"/>
                </a:solidFill>
                <a:latin typeface="Arial" panose="020B0604020202020204" pitchFamily="34" charset="0"/>
              </a:rPr>
              <a:t>Peloponnesian War</a:t>
            </a:r>
            <a:endParaRPr lang="en-US" dirty="0"/>
          </a:p>
        </p:txBody>
      </p:sp>
      <p:sp>
        <p:nvSpPr>
          <p:cNvPr id="15" name="Rectangle 14"/>
          <p:cNvSpPr/>
          <p:nvPr/>
        </p:nvSpPr>
        <p:spPr>
          <a:xfrm>
            <a:off x="58423" y="4700522"/>
            <a:ext cx="2381806" cy="369332"/>
          </a:xfrm>
          <a:prstGeom prst="rect">
            <a:avLst/>
          </a:prstGeom>
        </p:spPr>
        <p:txBody>
          <a:bodyPr wrap="none">
            <a:spAutoFit/>
          </a:bodyPr>
          <a:lstStyle/>
          <a:p>
            <a:r>
              <a:rPr lang="en-US" b="1" dirty="0">
                <a:solidFill>
                  <a:srgbClr val="252525"/>
                </a:solidFill>
                <a:latin typeface="Arial" panose="020B0604020202020204" pitchFamily="34" charset="0"/>
              </a:rPr>
              <a:t>Greco-Persian Wars</a:t>
            </a:r>
            <a:endParaRPr lang="en-US" dirty="0"/>
          </a:p>
        </p:txBody>
      </p:sp>
      <p:sp>
        <p:nvSpPr>
          <p:cNvPr id="16" name="Rectangle 15"/>
          <p:cNvSpPr/>
          <p:nvPr/>
        </p:nvSpPr>
        <p:spPr>
          <a:xfrm>
            <a:off x="894975" y="4003542"/>
            <a:ext cx="569387" cy="369332"/>
          </a:xfrm>
          <a:prstGeom prst="rect">
            <a:avLst/>
          </a:prstGeom>
        </p:spPr>
        <p:txBody>
          <a:bodyPr wrap="none">
            <a:spAutoFit/>
          </a:bodyPr>
          <a:lstStyle/>
          <a:p>
            <a:r>
              <a:rPr lang="en-US" dirty="0">
                <a:solidFill>
                  <a:srgbClr val="252525"/>
                </a:solidFill>
                <a:latin typeface="Arial" panose="020B0604020202020204" pitchFamily="34" charset="0"/>
              </a:rPr>
              <a:t>469</a:t>
            </a:r>
            <a:endParaRPr lang="en-US" dirty="0"/>
          </a:p>
        </p:txBody>
      </p:sp>
      <p:sp>
        <p:nvSpPr>
          <p:cNvPr id="17" name="Rectangle 16"/>
          <p:cNvSpPr/>
          <p:nvPr/>
        </p:nvSpPr>
        <p:spPr>
          <a:xfrm>
            <a:off x="5694133" y="3960251"/>
            <a:ext cx="569387" cy="369332"/>
          </a:xfrm>
          <a:prstGeom prst="rect">
            <a:avLst/>
          </a:prstGeom>
        </p:spPr>
        <p:txBody>
          <a:bodyPr wrap="none">
            <a:spAutoFit/>
          </a:bodyPr>
          <a:lstStyle/>
          <a:p>
            <a:r>
              <a:rPr lang="en-US" dirty="0">
                <a:solidFill>
                  <a:srgbClr val="252525"/>
                </a:solidFill>
                <a:latin typeface="Arial" panose="020B0604020202020204" pitchFamily="34" charset="0"/>
              </a:rPr>
              <a:t>399</a:t>
            </a:r>
          </a:p>
        </p:txBody>
      </p:sp>
      <p:sp>
        <p:nvSpPr>
          <p:cNvPr id="18" name="Rectangle 17"/>
          <p:cNvSpPr/>
          <p:nvPr/>
        </p:nvSpPr>
        <p:spPr>
          <a:xfrm>
            <a:off x="2642917" y="3956168"/>
            <a:ext cx="1095172" cy="369332"/>
          </a:xfrm>
          <a:prstGeom prst="rect">
            <a:avLst/>
          </a:prstGeom>
        </p:spPr>
        <p:txBody>
          <a:bodyPr wrap="none">
            <a:spAutoFit/>
          </a:bodyPr>
          <a:lstStyle/>
          <a:p>
            <a:r>
              <a:rPr lang="en-US" dirty="0">
                <a:solidFill>
                  <a:srgbClr val="252525"/>
                </a:solidFill>
                <a:latin typeface="Arial" panose="020B0604020202020204" pitchFamily="34" charset="0"/>
              </a:rPr>
              <a:t>Socrates</a:t>
            </a:r>
          </a:p>
        </p:txBody>
      </p:sp>
      <p:sp>
        <p:nvSpPr>
          <p:cNvPr id="19" name="Rectangle 18"/>
          <p:cNvSpPr/>
          <p:nvPr/>
        </p:nvSpPr>
        <p:spPr>
          <a:xfrm>
            <a:off x="3323680" y="3398308"/>
            <a:ext cx="569387" cy="369332"/>
          </a:xfrm>
          <a:prstGeom prst="rect">
            <a:avLst/>
          </a:prstGeom>
        </p:spPr>
        <p:txBody>
          <a:bodyPr wrap="none">
            <a:spAutoFit/>
          </a:bodyPr>
          <a:lstStyle/>
          <a:p>
            <a:r>
              <a:rPr lang="en-US" dirty="0">
                <a:solidFill>
                  <a:srgbClr val="252525"/>
                </a:solidFill>
                <a:latin typeface="Arial" panose="020B0604020202020204" pitchFamily="34" charset="0"/>
              </a:rPr>
              <a:t>427</a:t>
            </a:r>
            <a:endParaRPr lang="en-US" dirty="0"/>
          </a:p>
        </p:txBody>
      </p:sp>
      <p:sp>
        <p:nvSpPr>
          <p:cNvPr id="20" name="Rectangle 19"/>
          <p:cNvSpPr/>
          <p:nvPr/>
        </p:nvSpPr>
        <p:spPr>
          <a:xfrm>
            <a:off x="7326293" y="3356682"/>
            <a:ext cx="569387" cy="369332"/>
          </a:xfrm>
          <a:prstGeom prst="rect">
            <a:avLst/>
          </a:prstGeom>
        </p:spPr>
        <p:txBody>
          <a:bodyPr wrap="none">
            <a:spAutoFit/>
          </a:bodyPr>
          <a:lstStyle/>
          <a:p>
            <a:r>
              <a:rPr lang="en-US" dirty="0">
                <a:solidFill>
                  <a:srgbClr val="252525"/>
                </a:solidFill>
                <a:latin typeface="Arial" panose="020B0604020202020204" pitchFamily="34" charset="0"/>
              </a:rPr>
              <a:t>347</a:t>
            </a:r>
          </a:p>
        </p:txBody>
      </p:sp>
      <p:sp>
        <p:nvSpPr>
          <p:cNvPr id="21" name="Rectangle 20"/>
          <p:cNvSpPr/>
          <p:nvPr/>
        </p:nvSpPr>
        <p:spPr>
          <a:xfrm>
            <a:off x="5387258" y="3356682"/>
            <a:ext cx="710451" cy="369332"/>
          </a:xfrm>
          <a:prstGeom prst="rect">
            <a:avLst/>
          </a:prstGeom>
        </p:spPr>
        <p:txBody>
          <a:bodyPr wrap="none">
            <a:spAutoFit/>
          </a:bodyPr>
          <a:lstStyle/>
          <a:p>
            <a:r>
              <a:rPr lang="en-US" dirty="0">
                <a:solidFill>
                  <a:srgbClr val="252525"/>
                </a:solidFill>
                <a:latin typeface="Arial" panose="020B0604020202020204" pitchFamily="34" charset="0"/>
              </a:rPr>
              <a:t>Plato</a:t>
            </a:r>
          </a:p>
        </p:txBody>
      </p:sp>
      <p:sp>
        <p:nvSpPr>
          <p:cNvPr id="22" name="Rectangle 21"/>
          <p:cNvSpPr/>
          <p:nvPr/>
        </p:nvSpPr>
        <p:spPr>
          <a:xfrm>
            <a:off x="5978826" y="2703568"/>
            <a:ext cx="569387" cy="369332"/>
          </a:xfrm>
          <a:prstGeom prst="rect">
            <a:avLst/>
          </a:prstGeom>
        </p:spPr>
        <p:txBody>
          <a:bodyPr wrap="none">
            <a:spAutoFit/>
          </a:bodyPr>
          <a:lstStyle/>
          <a:p>
            <a:r>
              <a:rPr lang="en-US" dirty="0">
                <a:solidFill>
                  <a:srgbClr val="252525"/>
                </a:solidFill>
                <a:latin typeface="Arial" panose="020B0604020202020204" pitchFamily="34" charset="0"/>
              </a:rPr>
              <a:t>384</a:t>
            </a:r>
            <a:endParaRPr lang="en-US" dirty="0"/>
          </a:p>
        </p:txBody>
      </p:sp>
      <p:sp>
        <p:nvSpPr>
          <p:cNvPr id="23" name="Rectangle 22"/>
          <p:cNvSpPr/>
          <p:nvPr/>
        </p:nvSpPr>
        <p:spPr>
          <a:xfrm>
            <a:off x="8339319" y="2647450"/>
            <a:ext cx="569387" cy="369332"/>
          </a:xfrm>
          <a:prstGeom prst="rect">
            <a:avLst/>
          </a:prstGeom>
        </p:spPr>
        <p:txBody>
          <a:bodyPr wrap="none">
            <a:spAutoFit/>
          </a:bodyPr>
          <a:lstStyle/>
          <a:p>
            <a:r>
              <a:rPr lang="en-US" dirty="0">
                <a:solidFill>
                  <a:srgbClr val="252525"/>
                </a:solidFill>
                <a:latin typeface="Arial" panose="020B0604020202020204" pitchFamily="34" charset="0"/>
              </a:rPr>
              <a:t>322</a:t>
            </a:r>
            <a:endParaRPr lang="en-US" dirty="0"/>
          </a:p>
        </p:txBody>
      </p:sp>
      <p:sp>
        <p:nvSpPr>
          <p:cNvPr id="24" name="Rectangle 23"/>
          <p:cNvSpPr/>
          <p:nvPr/>
        </p:nvSpPr>
        <p:spPr>
          <a:xfrm>
            <a:off x="6995250" y="2647450"/>
            <a:ext cx="1018227" cy="369332"/>
          </a:xfrm>
          <a:prstGeom prst="rect">
            <a:avLst/>
          </a:prstGeom>
        </p:spPr>
        <p:txBody>
          <a:bodyPr wrap="none">
            <a:spAutoFit/>
          </a:bodyPr>
          <a:lstStyle/>
          <a:p>
            <a:r>
              <a:rPr lang="en-US" dirty="0">
                <a:solidFill>
                  <a:srgbClr val="252525"/>
                </a:solidFill>
                <a:latin typeface="Arial" panose="020B0604020202020204" pitchFamily="34" charset="0"/>
              </a:rPr>
              <a:t>Aristotle</a:t>
            </a:r>
          </a:p>
        </p:txBody>
      </p:sp>
      <p:sp>
        <p:nvSpPr>
          <p:cNvPr id="29" name="Rectangle 28"/>
          <p:cNvSpPr/>
          <p:nvPr/>
        </p:nvSpPr>
        <p:spPr>
          <a:xfrm>
            <a:off x="0" y="-60457"/>
            <a:ext cx="9144000" cy="1134823"/>
          </a:xfrm>
          <a:prstGeom prst="rect">
            <a:avLst/>
          </a:prstGeom>
          <a:solidFill>
            <a:srgbClr val="7027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073888" y="-125963"/>
            <a:ext cx="6996223" cy="1200329"/>
          </a:xfrm>
          <a:prstGeom prst="rect">
            <a:avLst/>
          </a:prstGeom>
        </p:spPr>
        <p:txBody>
          <a:bodyPr wrap="square">
            <a:spAutoFit/>
          </a:bodyPr>
          <a:lstStyle/>
          <a:p>
            <a:pPr algn="ctr"/>
            <a:r>
              <a:rPr lang="en-US" sz="3600" b="1" dirty="0" smtClean="0">
                <a:effectLst/>
                <a:latin typeface="Calibri" panose="020F0502020204030204" pitchFamily="34" charset="0"/>
                <a:ea typeface="Calibri" panose="020F0502020204030204" pitchFamily="34" charset="0"/>
              </a:rPr>
              <a:t>Introduction to Philosophy</a:t>
            </a:r>
          </a:p>
          <a:p>
            <a:pPr algn="ctr"/>
            <a:r>
              <a:rPr lang="en-US" sz="3600" b="1" dirty="0" smtClean="0">
                <a:latin typeface="Calibri" panose="020F0502020204030204" pitchFamily="34" charset="0"/>
              </a:rPr>
              <a:t>Plato’s </a:t>
            </a:r>
            <a:r>
              <a:rPr lang="en-US" sz="3600" b="1" i="1" dirty="0" smtClean="0">
                <a:latin typeface="Calibri" panose="020F0502020204030204" pitchFamily="34" charset="0"/>
              </a:rPr>
              <a:t>Republic</a:t>
            </a:r>
            <a:endParaRPr lang="en-US" sz="3600" b="1" i="1" dirty="0"/>
          </a:p>
        </p:txBody>
      </p:sp>
      <p:sp>
        <p:nvSpPr>
          <p:cNvPr id="31" name="Rectangle 30"/>
          <p:cNvSpPr/>
          <p:nvPr/>
        </p:nvSpPr>
        <p:spPr>
          <a:xfrm>
            <a:off x="2374" y="1129846"/>
            <a:ext cx="2852467" cy="484422"/>
          </a:xfrm>
          <a:prstGeom prst="rect">
            <a:avLst/>
          </a:prstGeom>
          <a:solidFill>
            <a:srgbClr val="A25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5431" y="1089951"/>
            <a:ext cx="2897861" cy="584775"/>
          </a:xfrm>
          <a:prstGeom prst="rect">
            <a:avLst/>
          </a:prstGeom>
        </p:spPr>
        <p:txBody>
          <a:bodyPr wrap="square">
            <a:spAutoFit/>
          </a:bodyPr>
          <a:lstStyle/>
          <a:p>
            <a:pPr algn="ctr"/>
            <a:r>
              <a:rPr lang="en-US" sz="3200" b="1" dirty="0" smtClean="0">
                <a:latin typeface="Calibri" panose="020F0502020204030204" pitchFamily="34" charset="0"/>
                <a:ea typeface="Calibri" panose="020F0502020204030204" pitchFamily="34" charset="0"/>
              </a:rPr>
              <a:t>The Golden Age</a:t>
            </a:r>
            <a:endParaRPr lang="en-US" sz="3200" b="1" dirty="0" smtClean="0">
              <a:effectLst/>
              <a:latin typeface="Calibri" panose="020F0502020204030204" pitchFamily="34" charset="0"/>
              <a:ea typeface="Calibri" panose="020F0502020204030204" pitchFamily="34" charset="0"/>
            </a:endParaRPr>
          </a:p>
        </p:txBody>
      </p:sp>
      <p:sp>
        <p:nvSpPr>
          <p:cNvPr id="2" name="Rectangle 1"/>
          <p:cNvSpPr/>
          <p:nvPr/>
        </p:nvSpPr>
        <p:spPr>
          <a:xfrm>
            <a:off x="58423" y="1802219"/>
            <a:ext cx="8973935" cy="2523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1061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60457"/>
            <a:ext cx="9144000" cy="1134823"/>
          </a:xfrm>
          <a:prstGeom prst="rect">
            <a:avLst/>
          </a:prstGeom>
          <a:solidFill>
            <a:srgbClr val="7027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073888" y="-125963"/>
            <a:ext cx="6996223" cy="1200329"/>
          </a:xfrm>
          <a:prstGeom prst="rect">
            <a:avLst/>
          </a:prstGeom>
        </p:spPr>
        <p:txBody>
          <a:bodyPr wrap="square">
            <a:spAutoFit/>
          </a:bodyPr>
          <a:lstStyle/>
          <a:p>
            <a:pPr algn="ctr"/>
            <a:r>
              <a:rPr lang="en-US" sz="3600" b="1" dirty="0" smtClean="0">
                <a:effectLst/>
                <a:latin typeface="Calibri" panose="020F0502020204030204" pitchFamily="34" charset="0"/>
                <a:ea typeface="Calibri" panose="020F0502020204030204" pitchFamily="34" charset="0"/>
              </a:rPr>
              <a:t>Introduction to Philosophy</a:t>
            </a:r>
          </a:p>
          <a:p>
            <a:pPr algn="ctr"/>
            <a:r>
              <a:rPr lang="en-US" sz="3600" b="1" dirty="0" smtClean="0">
                <a:latin typeface="Calibri" panose="020F0502020204030204" pitchFamily="34" charset="0"/>
              </a:rPr>
              <a:t>Plato’s </a:t>
            </a:r>
            <a:r>
              <a:rPr lang="en-US" sz="3600" b="1" i="1" dirty="0" smtClean="0">
                <a:latin typeface="Calibri" panose="020F0502020204030204" pitchFamily="34" charset="0"/>
              </a:rPr>
              <a:t>Republic</a:t>
            </a:r>
            <a:endParaRPr lang="en-US" sz="3600" b="1" i="1" dirty="0"/>
          </a:p>
        </p:txBody>
      </p:sp>
      <p:sp>
        <p:nvSpPr>
          <p:cNvPr id="13" name="Rectangle 12"/>
          <p:cNvSpPr/>
          <p:nvPr/>
        </p:nvSpPr>
        <p:spPr>
          <a:xfrm>
            <a:off x="2374" y="1129846"/>
            <a:ext cx="2852467" cy="484422"/>
          </a:xfrm>
          <a:prstGeom prst="rect">
            <a:avLst/>
          </a:prstGeom>
          <a:solidFill>
            <a:srgbClr val="A25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5431" y="1089951"/>
            <a:ext cx="2897861" cy="584775"/>
          </a:xfrm>
          <a:prstGeom prst="rect">
            <a:avLst/>
          </a:prstGeom>
        </p:spPr>
        <p:txBody>
          <a:bodyPr wrap="square">
            <a:spAutoFit/>
          </a:bodyPr>
          <a:lstStyle/>
          <a:p>
            <a:pPr algn="ctr"/>
            <a:r>
              <a:rPr lang="en-US" sz="3200" b="1" dirty="0" smtClean="0">
                <a:latin typeface="Calibri" panose="020F0502020204030204" pitchFamily="34" charset="0"/>
                <a:ea typeface="Calibri" panose="020F0502020204030204" pitchFamily="34" charset="0"/>
              </a:rPr>
              <a:t>The Golden Age</a:t>
            </a:r>
            <a:endParaRPr lang="en-US" sz="3200" b="1" dirty="0" smtClean="0">
              <a:effectLst/>
              <a:latin typeface="Calibri" panose="020F0502020204030204" pitchFamily="34" charset="0"/>
              <a:ea typeface="Calibri" panose="020F0502020204030204" pitchFamily="34" charset="0"/>
            </a:endParaRPr>
          </a:p>
        </p:txBody>
      </p:sp>
      <p:sp>
        <p:nvSpPr>
          <p:cNvPr id="2" name="Rectangle 1"/>
          <p:cNvSpPr/>
          <p:nvPr/>
        </p:nvSpPr>
        <p:spPr>
          <a:xfrm>
            <a:off x="0" y="1669748"/>
            <a:ext cx="1500103" cy="340241"/>
          </a:xfrm>
          <a:prstGeom prst="rect">
            <a:avLst/>
          </a:prstGeom>
          <a:solidFill>
            <a:srgbClr val="BF9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71507" y="1654163"/>
            <a:ext cx="1428596" cy="369332"/>
          </a:xfrm>
          <a:prstGeom prst="rect">
            <a:avLst/>
          </a:prstGeom>
        </p:spPr>
        <p:txBody>
          <a:bodyPr wrap="none">
            <a:spAutoFit/>
          </a:bodyPr>
          <a:lstStyle/>
          <a:p>
            <a:r>
              <a:rPr lang="en-US" b="1" dirty="0" smtClean="0">
                <a:solidFill>
                  <a:srgbClr val="252525"/>
                </a:solidFill>
                <a:latin typeface="Arial" panose="020B0604020202020204" pitchFamily="34" charset="0"/>
              </a:rPr>
              <a:t>Democracy</a:t>
            </a:r>
            <a:endParaRPr lang="en-US" dirty="0"/>
          </a:p>
        </p:txBody>
      </p:sp>
      <p:pic>
        <p:nvPicPr>
          <p:cNvPr id="7170" name="Picture 2" descr="http://factfile.org/wp-content/uploads/2015/01/Ancient-Greek-Democracy-P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4841" y="2661646"/>
            <a:ext cx="4762500" cy="3238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1725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8" descr="Pic%20Akropol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9610" y="2539963"/>
            <a:ext cx="2557344" cy="3187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4" descr="Columns2"/>
          <p:cNvPicPr>
            <a:picLocks noChangeAspect="1" noChangeArrowheads="1"/>
          </p:cNvPicPr>
          <p:nvPr/>
        </p:nvPicPr>
        <p:blipFill>
          <a:blip r:embed="rId3">
            <a:extLst>
              <a:ext uri="{28A0092B-C50C-407E-A947-70E740481C1C}">
                <a14:useLocalDpi xmlns:a14="http://schemas.microsoft.com/office/drawing/2010/main" val="0"/>
              </a:ext>
            </a:extLst>
          </a:blip>
          <a:srcRect t="3459" r="84210" b="30829"/>
          <a:stretch>
            <a:fillRect/>
          </a:stretch>
        </p:blipFill>
        <p:spPr bwMode="auto">
          <a:xfrm>
            <a:off x="5634038" y="1614268"/>
            <a:ext cx="1143000" cy="38100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1" name="Picture 6" descr="Columns2"/>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l="12500" t="2834" r="71875" b="30499"/>
          <a:stretch>
            <a:fillRect/>
          </a:stretch>
        </p:blipFill>
        <p:spPr>
          <a:xfrm>
            <a:off x="7320516" y="1614268"/>
            <a:ext cx="1290638" cy="3810000"/>
          </a:xfrm>
          <a:prstGeom prst="rect">
            <a:avLst/>
          </a:prstGeom>
          <a:solidFill>
            <a:schemeClr val="bg2"/>
          </a:solidFill>
          <a:ln w="57150">
            <a:solidFill>
              <a:srgbClr val="333333"/>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Rectangle 10"/>
          <p:cNvSpPr/>
          <p:nvPr/>
        </p:nvSpPr>
        <p:spPr>
          <a:xfrm>
            <a:off x="0" y="-60457"/>
            <a:ext cx="9144000" cy="1134823"/>
          </a:xfrm>
          <a:prstGeom prst="rect">
            <a:avLst/>
          </a:prstGeom>
          <a:solidFill>
            <a:srgbClr val="7027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073888" y="-125963"/>
            <a:ext cx="6996223" cy="1200329"/>
          </a:xfrm>
          <a:prstGeom prst="rect">
            <a:avLst/>
          </a:prstGeom>
        </p:spPr>
        <p:txBody>
          <a:bodyPr wrap="square">
            <a:spAutoFit/>
          </a:bodyPr>
          <a:lstStyle/>
          <a:p>
            <a:pPr algn="ctr"/>
            <a:r>
              <a:rPr lang="en-US" sz="3600" b="1" dirty="0" smtClean="0">
                <a:effectLst/>
                <a:latin typeface="Calibri" panose="020F0502020204030204" pitchFamily="34" charset="0"/>
                <a:ea typeface="Calibri" panose="020F0502020204030204" pitchFamily="34" charset="0"/>
              </a:rPr>
              <a:t>Introduction to Philosophy</a:t>
            </a:r>
          </a:p>
          <a:p>
            <a:pPr algn="ctr"/>
            <a:r>
              <a:rPr lang="en-US" sz="3600" b="1" dirty="0" smtClean="0">
                <a:latin typeface="Calibri" panose="020F0502020204030204" pitchFamily="34" charset="0"/>
              </a:rPr>
              <a:t>Plato’s </a:t>
            </a:r>
            <a:r>
              <a:rPr lang="en-US" sz="3600" b="1" i="1" dirty="0" smtClean="0">
                <a:latin typeface="Calibri" panose="020F0502020204030204" pitchFamily="34" charset="0"/>
              </a:rPr>
              <a:t>Republic</a:t>
            </a:r>
            <a:endParaRPr lang="en-US" sz="3600" b="1" i="1" dirty="0"/>
          </a:p>
        </p:txBody>
      </p:sp>
      <p:sp>
        <p:nvSpPr>
          <p:cNvPr id="13" name="Rectangle 12"/>
          <p:cNvSpPr/>
          <p:nvPr/>
        </p:nvSpPr>
        <p:spPr>
          <a:xfrm>
            <a:off x="2374" y="1129846"/>
            <a:ext cx="2852467" cy="484422"/>
          </a:xfrm>
          <a:prstGeom prst="rect">
            <a:avLst/>
          </a:prstGeom>
          <a:solidFill>
            <a:srgbClr val="A25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5431" y="1089951"/>
            <a:ext cx="2897861" cy="584775"/>
          </a:xfrm>
          <a:prstGeom prst="rect">
            <a:avLst/>
          </a:prstGeom>
        </p:spPr>
        <p:txBody>
          <a:bodyPr wrap="square">
            <a:spAutoFit/>
          </a:bodyPr>
          <a:lstStyle/>
          <a:p>
            <a:pPr algn="ctr"/>
            <a:r>
              <a:rPr lang="en-US" sz="3200" b="1" dirty="0" smtClean="0">
                <a:latin typeface="Calibri" panose="020F0502020204030204" pitchFamily="34" charset="0"/>
                <a:ea typeface="Calibri" panose="020F0502020204030204" pitchFamily="34" charset="0"/>
              </a:rPr>
              <a:t>The Golden Age</a:t>
            </a:r>
            <a:endParaRPr lang="en-US" sz="3200" b="1" dirty="0" smtClean="0">
              <a:effectLst/>
              <a:latin typeface="Calibri" panose="020F0502020204030204" pitchFamily="34" charset="0"/>
              <a:ea typeface="Calibri" panose="020F0502020204030204" pitchFamily="34" charset="0"/>
            </a:endParaRPr>
          </a:p>
        </p:txBody>
      </p:sp>
      <p:sp>
        <p:nvSpPr>
          <p:cNvPr id="15" name="Rectangle 14"/>
          <p:cNvSpPr/>
          <p:nvPr/>
        </p:nvSpPr>
        <p:spPr>
          <a:xfrm>
            <a:off x="0" y="1669748"/>
            <a:ext cx="1615519" cy="340241"/>
          </a:xfrm>
          <a:prstGeom prst="rect">
            <a:avLst/>
          </a:prstGeom>
          <a:solidFill>
            <a:srgbClr val="BF9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1507" y="1654163"/>
            <a:ext cx="1544012" cy="369332"/>
          </a:xfrm>
          <a:prstGeom prst="rect">
            <a:avLst/>
          </a:prstGeom>
        </p:spPr>
        <p:txBody>
          <a:bodyPr wrap="none">
            <a:spAutoFit/>
          </a:bodyPr>
          <a:lstStyle/>
          <a:p>
            <a:r>
              <a:rPr lang="en-US" b="1" dirty="0" smtClean="0">
                <a:solidFill>
                  <a:srgbClr val="252525"/>
                </a:solidFill>
                <a:latin typeface="Arial" panose="020B0604020202020204" pitchFamily="34" charset="0"/>
              </a:rPr>
              <a:t>Architecture</a:t>
            </a:r>
            <a:endParaRPr lang="en-US" dirty="0"/>
          </a:p>
        </p:txBody>
      </p:sp>
    </p:spTree>
    <p:extLst>
      <p:ext uri="{BB962C8B-B14F-4D97-AF65-F5344CB8AC3E}">
        <p14:creationId xmlns:p14="http://schemas.microsoft.com/office/powerpoint/2010/main" val="12726508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6868256" y="5590619"/>
            <a:ext cx="1659429" cy="369332"/>
          </a:xfrm>
          <a:prstGeom prst="rect">
            <a:avLst/>
          </a:prstGeom>
        </p:spPr>
        <p:txBody>
          <a:bodyPr wrap="none">
            <a:spAutoFit/>
          </a:bodyPr>
          <a:lstStyle/>
          <a:p>
            <a:r>
              <a:rPr lang="en-US" b="1" dirty="0" smtClean="0">
                <a:solidFill>
                  <a:srgbClr val="252525"/>
                </a:solidFill>
                <a:latin typeface="Arial" panose="020B0604020202020204" pitchFamily="34" charset="0"/>
              </a:rPr>
              <a:t>Aristophanes</a:t>
            </a:r>
            <a:endParaRPr lang="en-US" dirty="0"/>
          </a:p>
        </p:txBody>
      </p:sp>
      <p:sp>
        <p:nvSpPr>
          <p:cNvPr id="10" name="Rectangle 9"/>
          <p:cNvSpPr/>
          <p:nvPr/>
        </p:nvSpPr>
        <p:spPr>
          <a:xfrm>
            <a:off x="6655478" y="2208179"/>
            <a:ext cx="1903085" cy="523220"/>
          </a:xfrm>
          <a:prstGeom prst="rect">
            <a:avLst/>
          </a:prstGeom>
        </p:spPr>
        <p:txBody>
          <a:bodyPr wrap="none">
            <a:spAutoFit/>
          </a:bodyPr>
          <a:lstStyle/>
          <a:p>
            <a:r>
              <a:rPr lang="en-US" sz="2800" b="1" dirty="0" smtClean="0">
                <a:solidFill>
                  <a:srgbClr val="252525"/>
                </a:solidFill>
                <a:latin typeface="Arial" panose="020B0604020202020204" pitchFamily="34" charset="0"/>
              </a:rPr>
              <a:t>Comedies</a:t>
            </a:r>
            <a:endParaRPr lang="en-US" sz="2800" dirty="0"/>
          </a:p>
        </p:txBody>
      </p:sp>
      <p:sp>
        <p:nvSpPr>
          <p:cNvPr id="11" name="Rectangle 10"/>
          <p:cNvSpPr/>
          <p:nvPr/>
        </p:nvSpPr>
        <p:spPr>
          <a:xfrm>
            <a:off x="1601391" y="2208179"/>
            <a:ext cx="1864036" cy="523220"/>
          </a:xfrm>
          <a:prstGeom prst="rect">
            <a:avLst/>
          </a:prstGeom>
        </p:spPr>
        <p:txBody>
          <a:bodyPr wrap="none">
            <a:spAutoFit/>
          </a:bodyPr>
          <a:lstStyle/>
          <a:p>
            <a:r>
              <a:rPr lang="en-US" sz="2800" b="1" dirty="0" smtClean="0">
                <a:solidFill>
                  <a:srgbClr val="252525"/>
                </a:solidFill>
                <a:latin typeface="Arial" panose="020B0604020202020204" pitchFamily="34" charset="0"/>
              </a:rPr>
              <a:t>Tragedies</a:t>
            </a:r>
            <a:endParaRPr lang="en-US" sz="2800" dirty="0"/>
          </a:p>
        </p:txBody>
      </p:sp>
      <p:sp>
        <p:nvSpPr>
          <p:cNvPr id="2" name="Rectangle 1"/>
          <p:cNvSpPr/>
          <p:nvPr/>
        </p:nvSpPr>
        <p:spPr>
          <a:xfrm>
            <a:off x="3321850" y="5590619"/>
            <a:ext cx="1415772" cy="369332"/>
          </a:xfrm>
          <a:prstGeom prst="rect">
            <a:avLst/>
          </a:prstGeom>
        </p:spPr>
        <p:txBody>
          <a:bodyPr wrap="none">
            <a:spAutoFit/>
          </a:bodyPr>
          <a:lstStyle/>
          <a:p>
            <a:r>
              <a:rPr lang="en-US" b="1" dirty="0" smtClean="0">
                <a:latin typeface="Arial" panose="020B0604020202020204" pitchFamily="34" charset="0"/>
              </a:rPr>
              <a:t>Sophocles</a:t>
            </a:r>
            <a:r>
              <a:rPr lang="en-US" b="1" dirty="0">
                <a:latin typeface="Arial" panose="020B0604020202020204" pitchFamily="34" charset="0"/>
              </a:rPr>
              <a:t> </a:t>
            </a:r>
            <a:endParaRPr lang="en-US" b="1" dirty="0"/>
          </a:p>
        </p:txBody>
      </p:sp>
      <p:sp>
        <p:nvSpPr>
          <p:cNvPr id="13" name="Rectangle 12"/>
          <p:cNvSpPr/>
          <p:nvPr/>
        </p:nvSpPr>
        <p:spPr>
          <a:xfrm>
            <a:off x="0" y="-60457"/>
            <a:ext cx="9144000" cy="1134823"/>
          </a:xfrm>
          <a:prstGeom prst="rect">
            <a:avLst/>
          </a:prstGeom>
          <a:solidFill>
            <a:srgbClr val="7027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073888" y="-125963"/>
            <a:ext cx="6996223" cy="1200329"/>
          </a:xfrm>
          <a:prstGeom prst="rect">
            <a:avLst/>
          </a:prstGeom>
        </p:spPr>
        <p:txBody>
          <a:bodyPr wrap="square">
            <a:spAutoFit/>
          </a:bodyPr>
          <a:lstStyle/>
          <a:p>
            <a:pPr algn="ctr"/>
            <a:r>
              <a:rPr lang="en-US" sz="3600" b="1" dirty="0" smtClean="0">
                <a:effectLst/>
                <a:latin typeface="Calibri" panose="020F0502020204030204" pitchFamily="34" charset="0"/>
                <a:ea typeface="Calibri" panose="020F0502020204030204" pitchFamily="34" charset="0"/>
              </a:rPr>
              <a:t>Introduction to Philosophy</a:t>
            </a:r>
          </a:p>
          <a:p>
            <a:pPr algn="ctr"/>
            <a:r>
              <a:rPr lang="en-US" sz="3600" b="1" dirty="0" smtClean="0">
                <a:latin typeface="Calibri" panose="020F0502020204030204" pitchFamily="34" charset="0"/>
              </a:rPr>
              <a:t>Plato’s </a:t>
            </a:r>
            <a:r>
              <a:rPr lang="en-US" sz="3600" b="1" i="1" dirty="0" smtClean="0">
                <a:latin typeface="Calibri" panose="020F0502020204030204" pitchFamily="34" charset="0"/>
              </a:rPr>
              <a:t>Republic</a:t>
            </a:r>
            <a:endParaRPr lang="en-US" sz="3600" b="1" i="1" dirty="0"/>
          </a:p>
        </p:txBody>
      </p:sp>
      <p:sp>
        <p:nvSpPr>
          <p:cNvPr id="15" name="Rectangle 14"/>
          <p:cNvSpPr/>
          <p:nvPr/>
        </p:nvSpPr>
        <p:spPr>
          <a:xfrm>
            <a:off x="2374" y="1129846"/>
            <a:ext cx="2852467" cy="484422"/>
          </a:xfrm>
          <a:prstGeom prst="rect">
            <a:avLst/>
          </a:prstGeom>
          <a:solidFill>
            <a:srgbClr val="A25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5431" y="1089951"/>
            <a:ext cx="2897861" cy="584775"/>
          </a:xfrm>
          <a:prstGeom prst="rect">
            <a:avLst/>
          </a:prstGeom>
        </p:spPr>
        <p:txBody>
          <a:bodyPr wrap="square">
            <a:spAutoFit/>
          </a:bodyPr>
          <a:lstStyle/>
          <a:p>
            <a:pPr algn="ctr"/>
            <a:r>
              <a:rPr lang="en-US" sz="3200" b="1" dirty="0" smtClean="0">
                <a:latin typeface="Calibri" panose="020F0502020204030204" pitchFamily="34" charset="0"/>
                <a:ea typeface="Calibri" panose="020F0502020204030204" pitchFamily="34" charset="0"/>
              </a:rPr>
              <a:t>The Golden Age</a:t>
            </a:r>
            <a:endParaRPr lang="en-US" sz="3200" b="1" dirty="0" smtClean="0">
              <a:effectLst/>
              <a:latin typeface="Calibri" panose="020F0502020204030204" pitchFamily="34" charset="0"/>
              <a:ea typeface="Calibri" panose="020F0502020204030204" pitchFamily="34" charset="0"/>
            </a:endParaRPr>
          </a:p>
        </p:txBody>
      </p:sp>
      <p:sp>
        <p:nvSpPr>
          <p:cNvPr id="17" name="Rectangle 16"/>
          <p:cNvSpPr/>
          <p:nvPr/>
        </p:nvSpPr>
        <p:spPr>
          <a:xfrm>
            <a:off x="0" y="1669748"/>
            <a:ext cx="1653363" cy="340241"/>
          </a:xfrm>
          <a:prstGeom prst="rect">
            <a:avLst/>
          </a:prstGeom>
          <a:solidFill>
            <a:srgbClr val="BF9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1507" y="1654163"/>
            <a:ext cx="1620957" cy="369332"/>
          </a:xfrm>
          <a:prstGeom prst="rect">
            <a:avLst/>
          </a:prstGeom>
        </p:spPr>
        <p:txBody>
          <a:bodyPr wrap="none">
            <a:spAutoFit/>
          </a:bodyPr>
          <a:lstStyle/>
          <a:p>
            <a:r>
              <a:rPr lang="en-US" b="1" dirty="0" smtClean="0">
                <a:solidFill>
                  <a:srgbClr val="252525"/>
                </a:solidFill>
                <a:latin typeface="Arial" panose="020B0604020202020204" pitchFamily="34" charset="0"/>
              </a:rPr>
              <a:t>Greek Drama</a:t>
            </a:r>
            <a:endParaRPr lang="en-US" dirty="0"/>
          </a:p>
        </p:txBody>
      </p:sp>
      <p:pic>
        <p:nvPicPr>
          <p:cNvPr id="5122" name="Picture 2" descr="Aristofan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7548" y="2728173"/>
            <a:ext cx="199072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Aischylos Büs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629" y="2672757"/>
            <a:ext cx="1817174" cy="291786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Sophocles pushki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04197" y="2712596"/>
            <a:ext cx="2119073" cy="2878023"/>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422706" y="5590619"/>
            <a:ext cx="1402948" cy="369332"/>
          </a:xfrm>
          <a:prstGeom prst="rect">
            <a:avLst/>
          </a:prstGeom>
        </p:spPr>
        <p:txBody>
          <a:bodyPr wrap="none">
            <a:spAutoFit/>
          </a:bodyPr>
          <a:lstStyle/>
          <a:p>
            <a:r>
              <a:rPr lang="en-US" b="1" dirty="0" smtClean="0">
                <a:latin typeface="Arial" panose="020B0604020202020204" pitchFamily="34" charset="0"/>
              </a:rPr>
              <a:t>Aeschylus</a:t>
            </a:r>
            <a:r>
              <a:rPr lang="en-US" b="1" dirty="0">
                <a:latin typeface="Arial" panose="020B0604020202020204" pitchFamily="34" charset="0"/>
              </a:rPr>
              <a:t> </a:t>
            </a:r>
            <a:endParaRPr lang="en-US" b="1" dirty="0"/>
          </a:p>
        </p:txBody>
      </p:sp>
    </p:spTree>
    <p:extLst>
      <p:ext uri="{BB962C8B-B14F-4D97-AF65-F5344CB8AC3E}">
        <p14:creationId xmlns:p14="http://schemas.microsoft.com/office/powerpoint/2010/main" val="12354423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827664" y="4079507"/>
            <a:ext cx="1287532" cy="369332"/>
          </a:xfrm>
          <a:prstGeom prst="rect">
            <a:avLst/>
          </a:prstGeom>
        </p:spPr>
        <p:txBody>
          <a:bodyPr wrap="none">
            <a:spAutoFit/>
          </a:bodyPr>
          <a:lstStyle/>
          <a:p>
            <a:r>
              <a:rPr lang="en-US" b="1" dirty="0" smtClean="0">
                <a:solidFill>
                  <a:srgbClr val="252525"/>
                </a:solidFill>
                <a:latin typeface="Arial" panose="020B0604020202020204" pitchFamily="34" charset="0"/>
              </a:rPr>
              <a:t>Comedies</a:t>
            </a:r>
            <a:endParaRPr lang="en-US" dirty="0"/>
          </a:p>
        </p:txBody>
      </p:sp>
      <p:sp>
        <p:nvSpPr>
          <p:cNvPr id="11" name="Rectangle 10"/>
          <p:cNvSpPr/>
          <p:nvPr/>
        </p:nvSpPr>
        <p:spPr>
          <a:xfrm>
            <a:off x="5889687" y="4944288"/>
            <a:ext cx="1261949" cy="369332"/>
          </a:xfrm>
          <a:prstGeom prst="rect">
            <a:avLst/>
          </a:prstGeom>
        </p:spPr>
        <p:txBody>
          <a:bodyPr wrap="none">
            <a:spAutoFit/>
          </a:bodyPr>
          <a:lstStyle/>
          <a:p>
            <a:r>
              <a:rPr lang="en-US" b="1" dirty="0" smtClean="0">
                <a:solidFill>
                  <a:srgbClr val="252525"/>
                </a:solidFill>
                <a:latin typeface="Arial" panose="020B0604020202020204" pitchFamily="34" charset="0"/>
              </a:rPr>
              <a:t>Tragedies</a:t>
            </a:r>
            <a:endParaRPr lang="en-US" dirty="0"/>
          </a:p>
        </p:txBody>
      </p:sp>
      <p:pic>
        <p:nvPicPr>
          <p:cNvPr id="8" name="Picture 5" descr="gkdis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828800"/>
            <a:ext cx="2743200"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sphnx1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343400"/>
            <a:ext cx="22034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4" descr="Greek_potter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3293" y="3129517"/>
            <a:ext cx="2538413"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0" y="-60457"/>
            <a:ext cx="9144000" cy="1134823"/>
          </a:xfrm>
          <a:prstGeom prst="rect">
            <a:avLst/>
          </a:prstGeom>
          <a:solidFill>
            <a:srgbClr val="7027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073888" y="-125963"/>
            <a:ext cx="6996223" cy="1200329"/>
          </a:xfrm>
          <a:prstGeom prst="rect">
            <a:avLst/>
          </a:prstGeom>
        </p:spPr>
        <p:txBody>
          <a:bodyPr wrap="square">
            <a:spAutoFit/>
          </a:bodyPr>
          <a:lstStyle/>
          <a:p>
            <a:pPr algn="ctr"/>
            <a:r>
              <a:rPr lang="en-US" sz="3600" b="1" dirty="0" smtClean="0">
                <a:effectLst/>
                <a:latin typeface="Calibri" panose="020F0502020204030204" pitchFamily="34" charset="0"/>
                <a:ea typeface="Calibri" panose="020F0502020204030204" pitchFamily="34" charset="0"/>
              </a:rPr>
              <a:t>Introduction to Philosophy</a:t>
            </a:r>
          </a:p>
          <a:p>
            <a:pPr algn="ctr"/>
            <a:r>
              <a:rPr lang="en-US" sz="3600" b="1" dirty="0" smtClean="0">
                <a:latin typeface="Calibri" panose="020F0502020204030204" pitchFamily="34" charset="0"/>
              </a:rPr>
              <a:t>Plato’s </a:t>
            </a:r>
            <a:r>
              <a:rPr lang="en-US" sz="3600" b="1" i="1" dirty="0" smtClean="0">
                <a:latin typeface="Calibri" panose="020F0502020204030204" pitchFamily="34" charset="0"/>
              </a:rPr>
              <a:t>Republic</a:t>
            </a:r>
            <a:endParaRPr lang="en-US" sz="3600" b="1" i="1" dirty="0"/>
          </a:p>
        </p:txBody>
      </p:sp>
      <p:sp>
        <p:nvSpPr>
          <p:cNvPr id="18" name="Rectangle 17"/>
          <p:cNvSpPr/>
          <p:nvPr/>
        </p:nvSpPr>
        <p:spPr>
          <a:xfrm>
            <a:off x="2374" y="1129846"/>
            <a:ext cx="2852467" cy="484422"/>
          </a:xfrm>
          <a:prstGeom prst="rect">
            <a:avLst/>
          </a:prstGeom>
          <a:solidFill>
            <a:srgbClr val="A25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5431" y="1089951"/>
            <a:ext cx="2897861" cy="584775"/>
          </a:xfrm>
          <a:prstGeom prst="rect">
            <a:avLst/>
          </a:prstGeom>
        </p:spPr>
        <p:txBody>
          <a:bodyPr wrap="square">
            <a:spAutoFit/>
          </a:bodyPr>
          <a:lstStyle/>
          <a:p>
            <a:pPr algn="ctr"/>
            <a:r>
              <a:rPr lang="en-US" sz="3200" b="1" dirty="0" smtClean="0">
                <a:latin typeface="Calibri" panose="020F0502020204030204" pitchFamily="34" charset="0"/>
                <a:ea typeface="Calibri" panose="020F0502020204030204" pitchFamily="34" charset="0"/>
              </a:rPr>
              <a:t>The Golden Age</a:t>
            </a:r>
            <a:endParaRPr lang="en-US" sz="3200" b="1" dirty="0" smtClean="0">
              <a:effectLst/>
              <a:latin typeface="Calibri" panose="020F0502020204030204" pitchFamily="34" charset="0"/>
              <a:ea typeface="Calibri" panose="020F0502020204030204" pitchFamily="34" charset="0"/>
            </a:endParaRPr>
          </a:p>
        </p:txBody>
      </p:sp>
      <p:sp>
        <p:nvSpPr>
          <p:cNvPr id="20" name="Rectangle 19"/>
          <p:cNvSpPr/>
          <p:nvPr/>
        </p:nvSpPr>
        <p:spPr>
          <a:xfrm>
            <a:off x="0" y="1669748"/>
            <a:ext cx="1345019" cy="340241"/>
          </a:xfrm>
          <a:prstGeom prst="rect">
            <a:avLst/>
          </a:prstGeom>
          <a:solidFill>
            <a:srgbClr val="BF9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1507" y="1654163"/>
            <a:ext cx="1227644" cy="369332"/>
          </a:xfrm>
          <a:prstGeom prst="rect">
            <a:avLst/>
          </a:prstGeom>
        </p:spPr>
        <p:txBody>
          <a:bodyPr wrap="none">
            <a:spAutoFit/>
          </a:bodyPr>
          <a:lstStyle/>
          <a:p>
            <a:r>
              <a:rPr lang="en-US" b="1" dirty="0" smtClean="0">
                <a:solidFill>
                  <a:srgbClr val="252525"/>
                </a:solidFill>
                <a:latin typeface="Arial" panose="020B0604020202020204" pitchFamily="34" charset="0"/>
              </a:rPr>
              <a:t>Greek Art</a:t>
            </a:r>
            <a:endParaRPr lang="en-US" dirty="0"/>
          </a:p>
        </p:txBody>
      </p:sp>
    </p:spTree>
    <p:extLst>
      <p:ext uri="{BB962C8B-B14F-4D97-AF65-F5344CB8AC3E}">
        <p14:creationId xmlns:p14="http://schemas.microsoft.com/office/powerpoint/2010/main" val="5469087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10293" y="2476581"/>
            <a:ext cx="4572000" cy="3693319"/>
          </a:xfrm>
          <a:prstGeom prst="rect">
            <a:avLst/>
          </a:prstGeom>
        </p:spPr>
        <p:txBody>
          <a:bodyPr>
            <a:spAutoFit/>
          </a:bodyPr>
          <a:lstStyle/>
          <a:p>
            <a:r>
              <a:rPr lang="en-US" altLang="en-US" sz="2400" b="1" dirty="0">
                <a:latin typeface="Calibri" panose="020F0502020204030204" pitchFamily="34" charset="0"/>
              </a:rPr>
              <a:t>History</a:t>
            </a:r>
            <a:endParaRPr lang="en-US" altLang="en-US" b="1" dirty="0">
              <a:latin typeface="Calibri" panose="020F0502020204030204" pitchFamily="34" charset="0"/>
            </a:endParaRPr>
          </a:p>
          <a:p>
            <a:pPr lvl="1"/>
            <a:r>
              <a:rPr lang="en-US" altLang="en-US" b="1" dirty="0" smtClean="0">
                <a:latin typeface="Calibri" panose="020F0502020204030204" pitchFamily="34" charset="0"/>
              </a:rPr>
              <a:t>Herodotus</a:t>
            </a:r>
          </a:p>
          <a:p>
            <a:pPr lvl="1"/>
            <a:r>
              <a:rPr lang="en-US" altLang="en-US" u="sng" dirty="0" smtClean="0">
                <a:latin typeface="Calibri" panose="020F0502020204030204" pitchFamily="34" charset="0"/>
              </a:rPr>
              <a:t>“</a:t>
            </a:r>
            <a:r>
              <a:rPr lang="en-US" altLang="en-US" dirty="0" smtClean="0">
                <a:latin typeface="Calibri" panose="020F0502020204030204" pitchFamily="34" charset="0"/>
              </a:rPr>
              <a:t>father </a:t>
            </a:r>
            <a:r>
              <a:rPr lang="en-US" altLang="en-US" dirty="0">
                <a:latin typeface="Calibri" panose="020F0502020204030204" pitchFamily="34" charset="0"/>
              </a:rPr>
              <a:t>of history</a:t>
            </a:r>
            <a:r>
              <a:rPr lang="en-US" altLang="en-US" dirty="0" smtClean="0">
                <a:latin typeface="Calibri" panose="020F0502020204030204" pitchFamily="34" charset="0"/>
              </a:rPr>
              <a:t>”</a:t>
            </a:r>
          </a:p>
          <a:p>
            <a:pPr lvl="1"/>
            <a:endParaRPr lang="en-US" altLang="en-US" dirty="0">
              <a:latin typeface="Calibri" panose="020F0502020204030204" pitchFamily="34" charset="0"/>
            </a:endParaRPr>
          </a:p>
          <a:p>
            <a:r>
              <a:rPr lang="en-US" altLang="en-US" sz="2400" b="1" dirty="0" smtClean="0">
                <a:latin typeface="Calibri" panose="020F0502020204030204" pitchFamily="34" charset="0"/>
              </a:rPr>
              <a:t>Medicine</a:t>
            </a:r>
            <a:endParaRPr lang="en-US" altLang="en-US" sz="2400" b="1" dirty="0">
              <a:latin typeface="Calibri" panose="020F0502020204030204" pitchFamily="34" charset="0"/>
            </a:endParaRPr>
          </a:p>
          <a:p>
            <a:pPr lvl="1"/>
            <a:r>
              <a:rPr lang="en-US" altLang="en-US" b="1" dirty="0" smtClean="0">
                <a:latin typeface="Calibri" panose="020F0502020204030204" pitchFamily="34" charset="0"/>
              </a:rPr>
              <a:t>Hippocrates</a:t>
            </a:r>
          </a:p>
          <a:p>
            <a:pPr lvl="1"/>
            <a:r>
              <a:rPr lang="en-US" altLang="en-US" dirty="0" smtClean="0">
                <a:latin typeface="Calibri" panose="020F0502020204030204" pitchFamily="34" charset="0"/>
              </a:rPr>
              <a:t>Hippocratic </a:t>
            </a:r>
            <a:r>
              <a:rPr lang="en-US" altLang="en-US" dirty="0">
                <a:latin typeface="Calibri" panose="020F0502020204030204" pitchFamily="34" charset="0"/>
              </a:rPr>
              <a:t>Oath – all patients must be treated regardless of </a:t>
            </a:r>
            <a:r>
              <a:rPr lang="en-US" altLang="en-US" dirty="0" smtClean="0">
                <a:latin typeface="Calibri" panose="020F0502020204030204" pitchFamily="34" charset="0"/>
              </a:rPr>
              <a:t>class</a:t>
            </a:r>
          </a:p>
          <a:p>
            <a:pPr lvl="1"/>
            <a:endParaRPr lang="en-US" altLang="en-US" dirty="0" smtClean="0">
              <a:latin typeface="Calibri" panose="020F0502020204030204" pitchFamily="34" charset="0"/>
            </a:endParaRPr>
          </a:p>
          <a:p>
            <a:r>
              <a:rPr lang="en-US" altLang="en-US" sz="2400" b="1" dirty="0" smtClean="0">
                <a:latin typeface="Calibri" panose="020F0502020204030204" pitchFamily="34" charset="0"/>
              </a:rPr>
              <a:t>Mathematics</a:t>
            </a:r>
          </a:p>
          <a:p>
            <a:pPr lvl="1"/>
            <a:r>
              <a:rPr lang="en-US" altLang="en-US" b="1" dirty="0" smtClean="0">
                <a:latin typeface="Calibri" panose="020F0502020204030204" pitchFamily="34" charset="0"/>
              </a:rPr>
              <a:t>Euclid</a:t>
            </a:r>
          </a:p>
          <a:p>
            <a:pPr lvl="1"/>
            <a:r>
              <a:rPr lang="en-US" altLang="en-US" b="1" dirty="0" smtClean="0">
                <a:latin typeface="Calibri" panose="020F0502020204030204" pitchFamily="34" charset="0"/>
              </a:rPr>
              <a:t>Archimedes</a:t>
            </a:r>
            <a:endParaRPr lang="en-US" altLang="en-US" b="1" dirty="0">
              <a:latin typeface="Calibri" panose="020F0502020204030204" pitchFamily="34" charset="0"/>
            </a:endParaRPr>
          </a:p>
        </p:txBody>
      </p:sp>
      <p:sp>
        <p:nvSpPr>
          <p:cNvPr id="10" name="Rectangle 9"/>
          <p:cNvSpPr/>
          <p:nvPr/>
        </p:nvSpPr>
        <p:spPr>
          <a:xfrm>
            <a:off x="0" y="-60457"/>
            <a:ext cx="9144000" cy="1134823"/>
          </a:xfrm>
          <a:prstGeom prst="rect">
            <a:avLst/>
          </a:prstGeom>
          <a:solidFill>
            <a:srgbClr val="7027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73888" y="-125963"/>
            <a:ext cx="6996223" cy="1200329"/>
          </a:xfrm>
          <a:prstGeom prst="rect">
            <a:avLst/>
          </a:prstGeom>
        </p:spPr>
        <p:txBody>
          <a:bodyPr wrap="square">
            <a:spAutoFit/>
          </a:bodyPr>
          <a:lstStyle/>
          <a:p>
            <a:pPr algn="ctr"/>
            <a:r>
              <a:rPr lang="en-US" sz="3600" b="1" dirty="0" smtClean="0">
                <a:effectLst/>
                <a:latin typeface="Calibri" panose="020F0502020204030204" pitchFamily="34" charset="0"/>
                <a:ea typeface="Calibri" panose="020F0502020204030204" pitchFamily="34" charset="0"/>
              </a:rPr>
              <a:t>Introduction to Philosophy</a:t>
            </a:r>
          </a:p>
          <a:p>
            <a:pPr algn="ctr"/>
            <a:r>
              <a:rPr lang="en-US" sz="3600" b="1" dirty="0" smtClean="0">
                <a:latin typeface="Calibri" panose="020F0502020204030204" pitchFamily="34" charset="0"/>
              </a:rPr>
              <a:t>Plato’s </a:t>
            </a:r>
            <a:r>
              <a:rPr lang="en-US" sz="3600" b="1" i="1" dirty="0" smtClean="0">
                <a:latin typeface="Calibri" panose="020F0502020204030204" pitchFamily="34" charset="0"/>
              </a:rPr>
              <a:t>Republic</a:t>
            </a:r>
            <a:endParaRPr lang="en-US" sz="3600" b="1" i="1" dirty="0"/>
          </a:p>
        </p:txBody>
      </p:sp>
      <p:sp>
        <p:nvSpPr>
          <p:cNvPr id="12" name="Rectangle 11"/>
          <p:cNvSpPr/>
          <p:nvPr/>
        </p:nvSpPr>
        <p:spPr>
          <a:xfrm>
            <a:off x="2374" y="1129846"/>
            <a:ext cx="2852467" cy="484422"/>
          </a:xfrm>
          <a:prstGeom prst="rect">
            <a:avLst/>
          </a:prstGeom>
          <a:solidFill>
            <a:srgbClr val="A252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5431" y="1089951"/>
            <a:ext cx="2897861" cy="584775"/>
          </a:xfrm>
          <a:prstGeom prst="rect">
            <a:avLst/>
          </a:prstGeom>
        </p:spPr>
        <p:txBody>
          <a:bodyPr wrap="square">
            <a:spAutoFit/>
          </a:bodyPr>
          <a:lstStyle/>
          <a:p>
            <a:pPr algn="ctr"/>
            <a:r>
              <a:rPr lang="en-US" sz="3200" b="1" dirty="0" smtClean="0">
                <a:latin typeface="Calibri" panose="020F0502020204030204" pitchFamily="34" charset="0"/>
                <a:ea typeface="Calibri" panose="020F0502020204030204" pitchFamily="34" charset="0"/>
              </a:rPr>
              <a:t>The Golden Age</a:t>
            </a:r>
            <a:endParaRPr lang="en-US" sz="3200" b="1" dirty="0" smtClean="0">
              <a:effectLst/>
              <a:latin typeface="Calibri" panose="020F0502020204030204" pitchFamily="34" charset="0"/>
              <a:ea typeface="Calibri" panose="020F0502020204030204" pitchFamily="34" charset="0"/>
            </a:endParaRPr>
          </a:p>
        </p:txBody>
      </p:sp>
      <p:sp>
        <p:nvSpPr>
          <p:cNvPr id="14" name="Rectangle 13"/>
          <p:cNvSpPr/>
          <p:nvPr/>
        </p:nvSpPr>
        <p:spPr>
          <a:xfrm>
            <a:off x="0" y="1669748"/>
            <a:ext cx="3620386" cy="340241"/>
          </a:xfrm>
          <a:prstGeom prst="rect">
            <a:avLst/>
          </a:prstGeom>
          <a:solidFill>
            <a:srgbClr val="BF9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1507" y="1654163"/>
            <a:ext cx="3732625" cy="369332"/>
          </a:xfrm>
          <a:prstGeom prst="rect">
            <a:avLst/>
          </a:prstGeom>
        </p:spPr>
        <p:txBody>
          <a:bodyPr wrap="none">
            <a:spAutoFit/>
          </a:bodyPr>
          <a:lstStyle/>
          <a:p>
            <a:r>
              <a:rPr lang="en-US" b="1" dirty="0" smtClean="0">
                <a:solidFill>
                  <a:srgbClr val="252525"/>
                </a:solidFill>
                <a:latin typeface="Arial" panose="020B0604020202020204" pitchFamily="34" charset="0"/>
              </a:rPr>
              <a:t>History, Medicine, Mathematics</a:t>
            </a:r>
            <a:endParaRPr lang="en-US" dirty="0"/>
          </a:p>
        </p:txBody>
      </p:sp>
    </p:spTree>
    <p:extLst>
      <p:ext uri="{BB962C8B-B14F-4D97-AF65-F5344CB8AC3E}">
        <p14:creationId xmlns:p14="http://schemas.microsoft.com/office/powerpoint/2010/main" val="31720883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2015</TotalTime>
  <Words>985</Words>
  <Application>Microsoft Office PowerPoint</Application>
  <PresentationFormat>On-screen Show (4:3)</PresentationFormat>
  <Paragraphs>234</Paragraphs>
  <Slides>27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Calibri Light</vt:lpstr>
      <vt:lpstr>LFT-Etica-Web</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Divided Line</vt:lpstr>
      <vt:lpstr>PowerPoint Presentation</vt:lpstr>
      <vt:lpstr>PowerPoint Presentation</vt:lpstr>
      <vt:lpstr>PowerPoint Presentation</vt:lpstr>
      <vt:lpstr>PowerPoint Presentation</vt:lpstr>
      <vt:lpstr>PowerPoint Presentation</vt:lpstr>
      <vt:lpstr>PowerPoint Presentation</vt:lpstr>
    </vt:vector>
  </TitlesOfParts>
  <Company>The Rockefeller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Andreas Keller</dc:creator>
  <cp:lastModifiedBy>Andreas Keller</cp:lastModifiedBy>
  <cp:revision>40</cp:revision>
  <dcterms:created xsi:type="dcterms:W3CDTF">2017-03-02T03:43:20Z</dcterms:created>
  <dcterms:modified xsi:type="dcterms:W3CDTF">2017-03-06T22:55:07Z</dcterms:modified>
</cp:coreProperties>
</file>